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68" r:id="rId2"/>
    <p:sldId id="257" r:id="rId3"/>
    <p:sldId id="310" r:id="rId4"/>
    <p:sldId id="301" r:id="rId5"/>
    <p:sldId id="318" r:id="rId6"/>
    <p:sldId id="358" r:id="rId7"/>
    <p:sldId id="408" r:id="rId8"/>
    <p:sldId id="409" r:id="rId9"/>
    <p:sldId id="359" r:id="rId10"/>
    <p:sldId id="416" r:id="rId11"/>
    <p:sldId id="360" r:id="rId12"/>
    <p:sldId id="414" r:id="rId13"/>
    <p:sldId id="415" r:id="rId14"/>
    <p:sldId id="379" r:id="rId15"/>
    <p:sldId id="3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841" autoAdjust="0"/>
    <p:restoredTop sz="73932" autoAdjust="0"/>
  </p:normalViewPr>
  <p:slideViewPr>
    <p:cSldViewPr snapToGrid="0">
      <p:cViewPr varScale="1">
        <p:scale>
          <a:sx n="47" d="100"/>
          <a:sy n="47" d="100"/>
        </p:scale>
        <p:origin x="62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McCormack" userId="d74bcf7305302776" providerId="LiveId" clId="{F69F07C7-34F1-4E9B-A741-2D1FC3827D81}"/>
    <pc:docChg chg="delSld">
      <pc:chgData name="Ruth McCormack" userId="d74bcf7305302776" providerId="LiveId" clId="{F69F07C7-34F1-4E9B-A741-2D1FC3827D81}" dt="2024-02-26T17:48:07.864" v="7" actId="47"/>
      <pc:docMkLst>
        <pc:docMk/>
      </pc:docMkLst>
      <pc:sldChg chg="del">
        <pc:chgData name="Ruth McCormack" userId="d74bcf7305302776" providerId="LiveId" clId="{F69F07C7-34F1-4E9B-A741-2D1FC3827D81}" dt="2024-02-26T17:47:54.169" v="0" actId="47"/>
        <pc:sldMkLst>
          <pc:docMk/>
          <pc:sldMk cId="1230890315" sldId="315"/>
        </pc:sldMkLst>
      </pc:sldChg>
      <pc:sldChg chg="del">
        <pc:chgData name="Ruth McCormack" userId="d74bcf7305302776" providerId="LiveId" clId="{F69F07C7-34F1-4E9B-A741-2D1FC3827D81}" dt="2024-02-26T17:47:57.074" v="1" actId="47"/>
        <pc:sldMkLst>
          <pc:docMk/>
          <pc:sldMk cId="2325167516" sldId="340"/>
        </pc:sldMkLst>
      </pc:sldChg>
      <pc:sldChg chg="del">
        <pc:chgData name="Ruth McCormack" userId="d74bcf7305302776" providerId="LiveId" clId="{F69F07C7-34F1-4E9B-A741-2D1FC3827D81}" dt="2024-02-26T17:47:58.696" v="2" actId="47"/>
        <pc:sldMkLst>
          <pc:docMk/>
          <pc:sldMk cId="2560839500" sldId="341"/>
        </pc:sldMkLst>
      </pc:sldChg>
      <pc:sldChg chg="del">
        <pc:chgData name="Ruth McCormack" userId="d74bcf7305302776" providerId="LiveId" clId="{F69F07C7-34F1-4E9B-A741-2D1FC3827D81}" dt="2024-02-26T17:48:00.869" v="3" actId="47"/>
        <pc:sldMkLst>
          <pc:docMk/>
          <pc:sldMk cId="2505341092" sldId="342"/>
        </pc:sldMkLst>
      </pc:sldChg>
      <pc:sldChg chg="del">
        <pc:chgData name="Ruth McCormack" userId="d74bcf7305302776" providerId="LiveId" clId="{F69F07C7-34F1-4E9B-A741-2D1FC3827D81}" dt="2024-02-26T17:48:02.558" v="4" actId="47"/>
        <pc:sldMkLst>
          <pc:docMk/>
          <pc:sldMk cId="4142548671" sldId="343"/>
        </pc:sldMkLst>
      </pc:sldChg>
      <pc:sldChg chg="del">
        <pc:chgData name="Ruth McCormack" userId="d74bcf7305302776" providerId="LiveId" clId="{F69F07C7-34F1-4E9B-A741-2D1FC3827D81}" dt="2024-02-26T17:48:04.201" v="5" actId="47"/>
        <pc:sldMkLst>
          <pc:docMk/>
          <pc:sldMk cId="3896273600" sldId="346"/>
        </pc:sldMkLst>
      </pc:sldChg>
      <pc:sldChg chg="del">
        <pc:chgData name="Ruth McCormack" userId="d74bcf7305302776" providerId="LiveId" clId="{F69F07C7-34F1-4E9B-A741-2D1FC3827D81}" dt="2024-02-26T17:48:05.933" v="6" actId="47"/>
        <pc:sldMkLst>
          <pc:docMk/>
          <pc:sldMk cId="3356600773" sldId="373"/>
        </pc:sldMkLst>
      </pc:sldChg>
      <pc:sldChg chg="del">
        <pc:chgData name="Ruth McCormack" userId="d74bcf7305302776" providerId="LiveId" clId="{F69F07C7-34F1-4E9B-A741-2D1FC3827D81}" dt="2024-02-26T17:48:07.864" v="7" actId="47"/>
        <pc:sldMkLst>
          <pc:docMk/>
          <pc:sldMk cId="22212446" sldId="37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2D1B1-AD4F-4456-9F07-2CD544DF885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575AB6D-E497-4F6E-9062-ED09CAAD8234}">
      <dgm:prSet/>
      <dgm:spPr/>
      <dgm:t>
        <a:bodyPr/>
        <a:lstStyle/>
        <a:p>
          <a:r>
            <a:rPr lang="en-CA"/>
            <a:t>Can an effective relationship between sectoral programming and MPC be developed? </a:t>
          </a:r>
          <a:r>
            <a:rPr lang="en-GB"/>
            <a:t> </a:t>
          </a:r>
          <a:endParaRPr lang="en-US" b="1"/>
        </a:p>
      </dgm:t>
    </dgm:pt>
    <dgm:pt modelId="{2CEB1BB2-1AEA-45E5-9347-055982406E48}" type="parTrans" cxnId="{D3703514-F6DA-4DD3-BEA1-5FA0DCC4B9F9}">
      <dgm:prSet/>
      <dgm:spPr/>
      <dgm:t>
        <a:bodyPr/>
        <a:lstStyle/>
        <a:p>
          <a:endParaRPr lang="en-US" b="1"/>
        </a:p>
      </dgm:t>
    </dgm:pt>
    <dgm:pt modelId="{CAF9A030-C4BA-46DE-AA84-A379C987CAA7}" type="sibTrans" cxnId="{D3703514-F6DA-4DD3-BEA1-5FA0DCC4B9F9}">
      <dgm:prSet/>
      <dgm:spPr/>
      <dgm:t>
        <a:bodyPr/>
        <a:lstStyle/>
        <a:p>
          <a:endParaRPr lang="en-US" b="1"/>
        </a:p>
      </dgm:t>
    </dgm:pt>
    <dgm:pt modelId="{4A8F402F-A374-45D1-BBA8-3996DA9008FF}">
      <dgm:prSet/>
      <dgm:spPr/>
      <dgm:t>
        <a:bodyPr/>
        <a:lstStyle/>
        <a:p>
          <a:r>
            <a:rPr lang="en-US"/>
            <a:t>How should technical priorities be balanced with recipient preferences?</a:t>
          </a:r>
          <a:r>
            <a:rPr lang="en-GB"/>
            <a:t> </a:t>
          </a:r>
          <a:endParaRPr lang="en-US" b="1"/>
        </a:p>
      </dgm:t>
    </dgm:pt>
    <dgm:pt modelId="{74B49FB1-835A-455F-873E-8DD7CE9601C1}" type="parTrans" cxnId="{AC267358-CBC3-4FE5-94FE-469883417AAC}">
      <dgm:prSet/>
      <dgm:spPr/>
      <dgm:t>
        <a:bodyPr/>
        <a:lstStyle/>
        <a:p>
          <a:endParaRPr lang="en-US" b="1"/>
        </a:p>
      </dgm:t>
    </dgm:pt>
    <dgm:pt modelId="{DFD9A186-F6DF-4BC4-AE08-C2F10F342FFB}" type="sibTrans" cxnId="{AC267358-CBC3-4FE5-94FE-469883417AAC}">
      <dgm:prSet/>
      <dgm:spPr/>
      <dgm:t>
        <a:bodyPr/>
        <a:lstStyle/>
        <a:p>
          <a:endParaRPr lang="en-US" b="1"/>
        </a:p>
      </dgm:t>
    </dgm:pt>
    <dgm:pt modelId="{F59BC939-E3A4-4C34-A085-27CF33CA7C2D}">
      <dgm:prSet/>
      <dgm:spPr/>
      <dgm:t>
        <a:bodyPr/>
        <a:lstStyle/>
        <a:p>
          <a:r>
            <a:rPr lang="en-CA"/>
            <a:t>Can CVA be designed to facilitate financial inclusion? </a:t>
          </a:r>
          <a:r>
            <a:rPr lang="en-GB"/>
            <a:t> </a:t>
          </a:r>
          <a:endParaRPr lang="en-US" b="1"/>
        </a:p>
      </dgm:t>
    </dgm:pt>
    <dgm:pt modelId="{F6C3E4DB-54B6-4905-B5A3-FCAFE50C50BF}" type="parTrans" cxnId="{4E88092D-81B9-41B6-87EC-CEF6EC071D3F}">
      <dgm:prSet/>
      <dgm:spPr/>
      <dgm:t>
        <a:bodyPr/>
        <a:lstStyle/>
        <a:p>
          <a:endParaRPr lang="en-US" b="1"/>
        </a:p>
      </dgm:t>
    </dgm:pt>
    <dgm:pt modelId="{42A324F0-9AE9-4C5D-B937-5DB6F928C2C1}" type="sibTrans" cxnId="{4E88092D-81B9-41B6-87EC-CEF6EC071D3F}">
      <dgm:prSet/>
      <dgm:spPr/>
      <dgm:t>
        <a:bodyPr/>
        <a:lstStyle/>
        <a:p>
          <a:endParaRPr lang="en-US" b="1"/>
        </a:p>
      </dgm:t>
    </dgm:pt>
    <dgm:pt modelId="{0FD71911-8071-415D-8E37-A34F1B6FEEE8}" type="pres">
      <dgm:prSet presAssocID="{0D12D1B1-AD4F-4456-9F07-2CD544DF8856}" presName="root" presStyleCnt="0">
        <dgm:presLayoutVars>
          <dgm:dir/>
          <dgm:resizeHandles val="exact"/>
        </dgm:presLayoutVars>
      </dgm:prSet>
      <dgm:spPr/>
    </dgm:pt>
    <dgm:pt modelId="{9321DB4C-672F-4B4E-8DD1-B97AF2C8BD7F}" type="pres">
      <dgm:prSet presAssocID="{E575AB6D-E497-4F6E-9062-ED09CAAD8234}" presName="compNode" presStyleCnt="0"/>
      <dgm:spPr/>
    </dgm:pt>
    <dgm:pt modelId="{54DF251D-C7C6-48D7-BF84-0375DBA7C54B}" type="pres">
      <dgm:prSet presAssocID="{E575AB6D-E497-4F6E-9062-ED09CAAD8234}" presName="bgRect" presStyleLbl="bgShp" presStyleIdx="0" presStyleCnt="3"/>
      <dgm:spPr/>
    </dgm:pt>
    <dgm:pt modelId="{19EC77E2-8D3E-4DDB-AB81-EAEA78B322CB}" type="pres">
      <dgm:prSet presAssocID="{E575AB6D-E497-4F6E-9062-ED09CAAD823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andshake with solid fill"/>
        </a:ext>
      </dgm:extLst>
    </dgm:pt>
    <dgm:pt modelId="{2F1AA541-CD68-4839-BB2C-A1894D487276}" type="pres">
      <dgm:prSet presAssocID="{E575AB6D-E497-4F6E-9062-ED09CAAD8234}" presName="spaceRect" presStyleCnt="0"/>
      <dgm:spPr/>
    </dgm:pt>
    <dgm:pt modelId="{241C8EFB-2777-459D-99C6-8E86A5FFEEC7}" type="pres">
      <dgm:prSet presAssocID="{E575AB6D-E497-4F6E-9062-ED09CAAD8234}" presName="parTx" presStyleLbl="revTx" presStyleIdx="0" presStyleCnt="3">
        <dgm:presLayoutVars>
          <dgm:chMax val="0"/>
          <dgm:chPref val="0"/>
        </dgm:presLayoutVars>
      </dgm:prSet>
      <dgm:spPr/>
    </dgm:pt>
    <dgm:pt modelId="{68845822-D5AE-47FE-93EA-810810A716FE}" type="pres">
      <dgm:prSet presAssocID="{CAF9A030-C4BA-46DE-AA84-A379C987CAA7}" presName="sibTrans" presStyleCnt="0"/>
      <dgm:spPr/>
    </dgm:pt>
    <dgm:pt modelId="{3C769518-936F-4A69-9543-E910DCB3FA01}" type="pres">
      <dgm:prSet presAssocID="{4A8F402F-A374-45D1-BBA8-3996DA9008FF}" presName="compNode" presStyleCnt="0"/>
      <dgm:spPr/>
    </dgm:pt>
    <dgm:pt modelId="{6B31845C-C971-40A4-94EF-DF6701CA07B9}" type="pres">
      <dgm:prSet presAssocID="{4A8F402F-A374-45D1-BBA8-3996DA9008FF}" presName="bgRect" presStyleLbl="bgShp" presStyleIdx="1" presStyleCnt="3"/>
      <dgm:spPr/>
    </dgm:pt>
    <dgm:pt modelId="{636FE9C9-0E42-4FDA-9615-96B8DD27C9F9}" type="pres">
      <dgm:prSet presAssocID="{4A8F402F-A374-45D1-BBA8-3996DA9008FF}"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pinning Plates with solid fill"/>
        </a:ext>
      </dgm:extLst>
    </dgm:pt>
    <dgm:pt modelId="{2694E4AF-BFBC-4B7A-BEA4-DD79F8B07C78}" type="pres">
      <dgm:prSet presAssocID="{4A8F402F-A374-45D1-BBA8-3996DA9008FF}" presName="spaceRect" presStyleCnt="0"/>
      <dgm:spPr/>
    </dgm:pt>
    <dgm:pt modelId="{6CAFD845-5338-42CE-B769-A8F97C44CE93}" type="pres">
      <dgm:prSet presAssocID="{4A8F402F-A374-45D1-BBA8-3996DA9008FF}" presName="parTx" presStyleLbl="revTx" presStyleIdx="1" presStyleCnt="3">
        <dgm:presLayoutVars>
          <dgm:chMax val="0"/>
          <dgm:chPref val="0"/>
        </dgm:presLayoutVars>
      </dgm:prSet>
      <dgm:spPr/>
    </dgm:pt>
    <dgm:pt modelId="{7D15803E-169C-4D0C-A1C8-EF3D563ABC80}" type="pres">
      <dgm:prSet presAssocID="{DFD9A186-F6DF-4BC4-AE08-C2F10F342FFB}" presName="sibTrans" presStyleCnt="0"/>
      <dgm:spPr/>
    </dgm:pt>
    <dgm:pt modelId="{888FE008-BDF9-4E26-A5C3-4D7FD4A19D07}" type="pres">
      <dgm:prSet presAssocID="{F59BC939-E3A4-4C34-A085-27CF33CA7C2D}" presName="compNode" presStyleCnt="0"/>
      <dgm:spPr/>
    </dgm:pt>
    <dgm:pt modelId="{E653C31C-6321-4E0F-BC9F-ACD1E10A926B}" type="pres">
      <dgm:prSet presAssocID="{F59BC939-E3A4-4C34-A085-27CF33CA7C2D}" presName="bgRect" presStyleLbl="bgShp" presStyleIdx="2" presStyleCnt="3"/>
      <dgm:spPr/>
    </dgm:pt>
    <dgm:pt modelId="{3270D25C-DFA3-4A62-AB14-22D886B6F851}" type="pres">
      <dgm:prSet presAssocID="{F59BC939-E3A4-4C34-A085-27CF33CA7C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ternet Banking with solid fill"/>
        </a:ext>
      </dgm:extLst>
    </dgm:pt>
    <dgm:pt modelId="{CF517BBB-F50E-492F-9712-F4A3F8C21FE7}" type="pres">
      <dgm:prSet presAssocID="{F59BC939-E3A4-4C34-A085-27CF33CA7C2D}" presName="spaceRect" presStyleCnt="0"/>
      <dgm:spPr/>
    </dgm:pt>
    <dgm:pt modelId="{D9F30EE5-69E4-49AC-B107-2BF9CF538C98}" type="pres">
      <dgm:prSet presAssocID="{F59BC939-E3A4-4C34-A085-27CF33CA7C2D}" presName="parTx" presStyleLbl="revTx" presStyleIdx="2" presStyleCnt="3">
        <dgm:presLayoutVars>
          <dgm:chMax val="0"/>
          <dgm:chPref val="0"/>
        </dgm:presLayoutVars>
      </dgm:prSet>
      <dgm:spPr/>
    </dgm:pt>
  </dgm:ptLst>
  <dgm:cxnLst>
    <dgm:cxn modelId="{D3703514-F6DA-4DD3-BEA1-5FA0DCC4B9F9}" srcId="{0D12D1B1-AD4F-4456-9F07-2CD544DF8856}" destId="{E575AB6D-E497-4F6E-9062-ED09CAAD8234}" srcOrd="0" destOrd="0" parTransId="{2CEB1BB2-1AEA-45E5-9347-055982406E48}" sibTransId="{CAF9A030-C4BA-46DE-AA84-A379C987CAA7}"/>
    <dgm:cxn modelId="{5EBD8C19-8D93-4E0E-8691-D5F0B4A0BA71}" type="presOf" srcId="{0D12D1B1-AD4F-4456-9F07-2CD544DF8856}" destId="{0FD71911-8071-415D-8E37-A34F1B6FEEE8}" srcOrd="0" destOrd="0" presId="urn:microsoft.com/office/officeart/2018/2/layout/IconVerticalSolidList"/>
    <dgm:cxn modelId="{41D1EB2B-6B5B-440A-AA25-1A92B2CA162E}" type="presOf" srcId="{F59BC939-E3A4-4C34-A085-27CF33CA7C2D}" destId="{D9F30EE5-69E4-49AC-B107-2BF9CF538C98}" srcOrd="0" destOrd="0" presId="urn:microsoft.com/office/officeart/2018/2/layout/IconVerticalSolidList"/>
    <dgm:cxn modelId="{4E88092D-81B9-41B6-87EC-CEF6EC071D3F}" srcId="{0D12D1B1-AD4F-4456-9F07-2CD544DF8856}" destId="{F59BC939-E3A4-4C34-A085-27CF33CA7C2D}" srcOrd="2" destOrd="0" parTransId="{F6C3E4DB-54B6-4905-B5A3-FCAFE50C50BF}" sibTransId="{42A324F0-9AE9-4C5D-B937-5DB6F928C2C1}"/>
    <dgm:cxn modelId="{B5A47C42-1111-4C18-95F2-5C73F32B56EF}" type="presOf" srcId="{4A8F402F-A374-45D1-BBA8-3996DA9008FF}" destId="{6CAFD845-5338-42CE-B769-A8F97C44CE93}" srcOrd="0" destOrd="0" presId="urn:microsoft.com/office/officeart/2018/2/layout/IconVerticalSolidList"/>
    <dgm:cxn modelId="{AC267358-CBC3-4FE5-94FE-469883417AAC}" srcId="{0D12D1B1-AD4F-4456-9F07-2CD544DF8856}" destId="{4A8F402F-A374-45D1-BBA8-3996DA9008FF}" srcOrd="1" destOrd="0" parTransId="{74B49FB1-835A-455F-873E-8DD7CE9601C1}" sibTransId="{DFD9A186-F6DF-4BC4-AE08-C2F10F342FFB}"/>
    <dgm:cxn modelId="{5C1DE65A-6931-49B4-A468-C48D9ED4919F}" type="presOf" srcId="{E575AB6D-E497-4F6E-9062-ED09CAAD8234}" destId="{241C8EFB-2777-459D-99C6-8E86A5FFEEC7}" srcOrd="0" destOrd="0" presId="urn:microsoft.com/office/officeart/2018/2/layout/IconVerticalSolidList"/>
    <dgm:cxn modelId="{6A378ED8-E950-4029-9444-577F459D5067}" type="presParOf" srcId="{0FD71911-8071-415D-8E37-A34F1B6FEEE8}" destId="{9321DB4C-672F-4B4E-8DD1-B97AF2C8BD7F}" srcOrd="0" destOrd="0" presId="urn:microsoft.com/office/officeart/2018/2/layout/IconVerticalSolidList"/>
    <dgm:cxn modelId="{1289456B-76F9-4B95-A402-606AB3502FB7}" type="presParOf" srcId="{9321DB4C-672F-4B4E-8DD1-B97AF2C8BD7F}" destId="{54DF251D-C7C6-48D7-BF84-0375DBA7C54B}" srcOrd="0" destOrd="0" presId="urn:microsoft.com/office/officeart/2018/2/layout/IconVerticalSolidList"/>
    <dgm:cxn modelId="{7B2BF4B1-3F8A-44FF-87EF-611B6C032BFB}" type="presParOf" srcId="{9321DB4C-672F-4B4E-8DD1-B97AF2C8BD7F}" destId="{19EC77E2-8D3E-4DDB-AB81-EAEA78B322CB}" srcOrd="1" destOrd="0" presId="urn:microsoft.com/office/officeart/2018/2/layout/IconVerticalSolidList"/>
    <dgm:cxn modelId="{74CA0865-1221-49B1-9752-F8284DC3A02F}" type="presParOf" srcId="{9321DB4C-672F-4B4E-8DD1-B97AF2C8BD7F}" destId="{2F1AA541-CD68-4839-BB2C-A1894D487276}" srcOrd="2" destOrd="0" presId="urn:microsoft.com/office/officeart/2018/2/layout/IconVerticalSolidList"/>
    <dgm:cxn modelId="{D2E6B1A8-9DE2-48D5-A7E3-D3E46FBA1F74}" type="presParOf" srcId="{9321DB4C-672F-4B4E-8DD1-B97AF2C8BD7F}" destId="{241C8EFB-2777-459D-99C6-8E86A5FFEEC7}" srcOrd="3" destOrd="0" presId="urn:microsoft.com/office/officeart/2018/2/layout/IconVerticalSolidList"/>
    <dgm:cxn modelId="{6C82710F-0FB0-442D-9CD7-A32EC3434DAE}" type="presParOf" srcId="{0FD71911-8071-415D-8E37-A34F1B6FEEE8}" destId="{68845822-D5AE-47FE-93EA-810810A716FE}" srcOrd="1" destOrd="0" presId="urn:microsoft.com/office/officeart/2018/2/layout/IconVerticalSolidList"/>
    <dgm:cxn modelId="{C0E9A32A-2A08-46AC-8A22-ADA5CF4CB8DB}" type="presParOf" srcId="{0FD71911-8071-415D-8E37-A34F1B6FEEE8}" destId="{3C769518-936F-4A69-9543-E910DCB3FA01}" srcOrd="2" destOrd="0" presId="urn:microsoft.com/office/officeart/2018/2/layout/IconVerticalSolidList"/>
    <dgm:cxn modelId="{FE65FAF7-05A6-47A7-A46E-36FE920924A2}" type="presParOf" srcId="{3C769518-936F-4A69-9543-E910DCB3FA01}" destId="{6B31845C-C971-40A4-94EF-DF6701CA07B9}" srcOrd="0" destOrd="0" presId="urn:microsoft.com/office/officeart/2018/2/layout/IconVerticalSolidList"/>
    <dgm:cxn modelId="{8B2863B3-1B80-44DE-B0DC-40E89FDA4756}" type="presParOf" srcId="{3C769518-936F-4A69-9543-E910DCB3FA01}" destId="{636FE9C9-0E42-4FDA-9615-96B8DD27C9F9}" srcOrd="1" destOrd="0" presId="urn:microsoft.com/office/officeart/2018/2/layout/IconVerticalSolidList"/>
    <dgm:cxn modelId="{6E08848B-F96B-412B-A5F2-193C34B49005}" type="presParOf" srcId="{3C769518-936F-4A69-9543-E910DCB3FA01}" destId="{2694E4AF-BFBC-4B7A-BEA4-DD79F8B07C78}" srcOrd="2" destOrd="0" presId="urn:microsoft.com/office/officeart/2018/2/layout/IconVerticalSolidList"/>
    <dgm:cxn modelId="{BEAFC4B7-22D7-4D1B-9F06-B522458D405F}" type="presParOf" srcId="{3C769518-936F-4A69-9543-E910DCB3FA01}" destId="{6CAFD845-5338-42CE-B769-A8F97C44CE93}" srcOrd="3" destOrd="0" presId="urn:microsoft.com/office/officeart/2018/2/layout/IconVerticalSolidList"/>
    <dgm:cxn modelId="{8DCB4E02-59A0-4245-BCFB-C337C99BBD36}" type="presParOf" srcId="{0FD71911-8071-415D-8E37-A34F1B6FEEE8}" destId="{7D15803E-169C-4D0C-A1C8-EF3D563ABC80}" srcOrd="3" destOrd="0" presId="urn:microsoft.com/office/officeart/2018/2/layout/IconVerticalSolidList"/>
    <dgm:cxn modelId="{FE3D97AE-527E-43EC-86DA-B8CCDF4F4509}" type="presParOf" srcId="{0FD71911-8071-415D-8E37-A34F1B6FEEE8}" destId="{888FE008-BDF9-4E26-A5C3-4D7FD4A19D07}" srcOrd="4" destOrd="0" presId="urn:microsoft.com/office/officeart/2018/2/layout/IconVerticalSolidList"/>
    <dgm:cxn modelId="{6590F74A-F0EB-46D2-844E-10E935566FDA}" type="presParOf" srcId="{888FE008-BDF9-4E26-A5C3-4D7FD4A19D07}" destId="{E653C31C-6321-4E0F-BC9F-ACD1E10A926B}" srcOrd="0" destOrd="0" presId="urn:microsoft.com/office/officeart/2018/2/layout/IconVerticalSolidList"/>
    <dgm:cxn modelId="{E85DD475-B388-4B7F-8885-ECFE17DED392}" type="presParOf" srcId="{888FE008-BDF9-4E26-A5C3-4D7FD4A19D07}" destId="{3270D25C-DFA3-4A62-AB14-22D886B6F851}" srcOrd="1" destOrd="0" presId="urn:microsoft.com/office/officeart/2018/2/layout/IconVerticalSolidList"/>
    <dgm:cxn modelId="{7578AC03-1D9A-4581-BD81-A042EA812F74}" type="presParOf" srcId="{888FE008-BDF9-4E26-A5C3-4D7FD4A19D07}" destId="{CF517BBB-F50E-492F-9712-F4A3F8C21FE7}" srcOrd="2" destOrd="0" presId="urn:microsoft.com/office/officeart/2018/2/layout/IconVerticalSolidList"/>
    <dgm:cxn modelId="{5EA07DC8-7C3F-42A3-B3D2-C0FD648FA4E3}" type="presParOf" srcId="{888FE008-BDF9-4E26-A5C3-4D7FD4A19D07}" destId="{D9F30EE5-69E4-49AC-B107-2BF9CF538C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F251D-C7C6-48D7-BF84-0375DBA7C54B}">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C77E2-8D3E-4DDB-AB81-EAEA78B322CB}">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1C8EFB-2777-459D-99C6-8E86A5FFEEC7}">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CA" sz="2500" kern="1200"/>
            <a:t>Can an effective relationship between sectoral programming and MPC be developed? </a:t>
          </a:r>
          <a:r>
            <a:rPr lang="en-GB" sz="2500" kern="1200"/>
            <a:t> </a:t>
          </a:r>
          <a:endParaRPr lang="en-US" sz="2500" b="1" kern="1200"/>
        </a:p>
      </dsp:txBody>
      <dsp:txXfrm>
        <a:off x="1435590" y="531"/>
        <a:ext cx="9080009" cy="1242935"/>
      </dsp:txXfrm>
    </dsp:sp>
    <dsp:sp modelId="{6B31845C-C971-40A4-94EF-DF6701CA07B9}">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6FE9C9-0E42-4FDA-9615-96B8DD27C9F9}">
      <dsp:nvSpPr>
        <dsp:cNvPr id="0" name=""/>
        <dsp:cNvSpPr/>
      </dsp:nvSpPr>
      <dsp:spPr>
        <a:xfrm>
          <a:off x="375988" y="1833861"/>
          <a:ext cx="683614" cy="68361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AFD845-5338-42CE-B769-A8F97C44CE9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How should technical priorities be balanced with recipient preferences?</a:t>
          </a:r>
          <a:r>
            <a:rPr lang="en-GB" sz="2500" kern="1200"/>
            <a:t> </a:t>
          </a:r>
          <a:endParaRPr lang="en-US" sz="2500" b="1" kern="1200"/>
        </a:p>
      </dsp:txBody>
      <dsp:txXfrm>
        <a:off x="1435590" y="1554201"/>
        <a:ext cx="9080009" cy="1242935"/>
      </dsp:txXfrm>
    </dsp:sp>
    <dsp:sp modelId="{E653C31C-6321-4E0F-BC9F-ACD1E10A926B}">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0D25C-DFA3-4A62-AB14-22D886B6F851}">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F30EE5-69E4-49AC-B107-2BF9CF538C98}">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CA" sz="2500" kern="1200"/>
            <a:t>Can CVA be designed to facilitate financial inclusion? </a:t>
          </a:r>
          <a:r>
            <a:rPr lang="en-GB" sz="2500" kern="1200"/>
            <a:t> </a:t>
          </a:r>
          <a:endParaRPr lang="en-US" sz="2500" b="1" kern="120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4A1EE-367B-461F-BED4-C53B0556B396}" type="datetimeFigureOut">
              <a:rPr lang="en-CA" smtClean="0"/>
              <a:t>2024-02-26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CFE34-6819-4F3E-B4D2-D3624F0601A8}" type="slidenum">
              <a:rPr lang="en-CA" smtClean="0"/>
              <a:t>‹#›</a:t>
            </a:fld>
            <a:endParaRPr lang="en-CA"/>
          </a:p>
        </p:txBody>
      </p:sp>
    </p:spTree>
    <p:extLst>
      <p:ext uri="{BB962C8B-B14F-4D97-AF65-F5344CB8AC3E}">
        <p14:creationId xmlns:p14="http://schemas.microsoft.com/office/powerpoint/2010/main" val="2989551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8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1" i="0" u="none" strike="noStrike" baseline="0" dirty="0">
                <a:solidFill>
                  <a:srgbClr val="000000"/>
                </a:solidFill>
                <a:latin typeface="Myriad Pro"/>
              </a:rPr>
              <a:t>MEBs frequently play a central role in informing transfer value calculations. </a:t>
            </a:r>
            <a:r>
              <a:rPr lang="en-US" sz="1800" b="0" i="0" u="none" strike="noStrike" baseline="0" dirty="0">
                <a:solidFill>
                  <a:srgbClr val="000000"/>
                </a:solidFill>
                <a:latin typeface="Myriad Pro"/>
              </a:rPr>
              <a:t>Collaborative MEB development processes can potentially provide a platform for more connections between sectoral cash and MPC and create synergies between </a:t>
            </a:r>
            <a:r>
              <a:rPr lang="en-US" sz="1800" b="0" i="0" u="none" strike="noStrike" baseline="0" dirty="0" err="1">
                <a:solidFill>
                  <a:srgbClr val="000000"/>
                </a:solidFill>
                <a:latin typeface="Myriad Pro"/>
              </a:rPr>
              <a:t>programmes</a:t>
            </a:r>
            <a:r>
              <a:rPr lang="en-US" sz="1800" b="0" i="0" u="none" strike="noStrike" baseline="0" dirty="0">
                <a:solidFill>
                  <a:srgbClr val="000000"/>
                </a:solidFill>
                <a:latin typeface="Myriad Pro"/>
              </a:rPr>
              <a:t> to maximize outcomes. However, </a:t>
            </a:r>
            <a:r>
              <a:rPr lang="en-US" sz="1800" b="1" i="0" u="none" strike="noStrike" baseline="0" dirty="0">
                <a:solidFill>
                  <a:srgbClr val="000000"/>
                </a:solidFill>
                <a:latin typeface="Myriad Pro"/>
              </a:rPr>
              <a:t>these processes are also inherently technical, if not necessarily highly complex, in nature</a:t>
            </a:r>
            <a:r>
              <a:rPr lang="en-US" sz="1800" b="0" i="0" u="none" strike="noStrike" baseline="0" dirty="0">
                <a:solidFill>
                  <a:srgbClr val="000000"/>
                </a:solidFill>
                <a:latin typeface="Myriad Pro"/>
              </a:rPr>
              <a:t>. In so being, they represent </a:t>
            </a:r>
            <a:r>
              <a:rPr lang="en-US" sz="1800" b="1" i="0" u="none" strike="noStrike" baseline="0" dirty="0">
                <a:solidFill>
                  <a:srgbClr val="000000"/>
                </a:solidFill>
                <a:latin typeface="Myriad Pro"/>
              </a:rPr>
              <a:t>one example of the concern that excessive reliance on technical processes, not least those with such a singular, definitive outcome, may hinder rather than support more people-</a:t>
            </a:r>
            <a:r>
              <a:rPr lang="en-US" sz="1800" b="1" i="0" u="none" strike="noStrike" baseline="0" dirty="0" err="1">
                <a:solidFill>
                  <a:srgbClr val="000000"/>
                </a:solidFill>
                <a:latin typeface="Myriad Pro"/>
              </a:rPr>
              <a:t>centred</a:t>
            </a:r>
            <a:r>
              <a:rPr lang="en-US" sz="1800" b="1" i="0" u="none" strike="noStrike" baseline="0" dirty="0">
                <a:solidFill>
                  <a:srgbClr val="000000"/>
                </a:solidFill>
                <a:latin typeface="Myriad Pro"/>
              </a:rPr>
              <a:t> CVA. </a:t>
            </a:r>
            <a:r>
              <a:rPr lang="en-US" sz="1800" b="0" i="0" u="none" strike="noStrike" baseline="0" dirty="0">
                <a:solidFill>
                  <a:srgbClr val="000000"/>
                </a:solidFill>
                <a:latin typeface="Myriad Pro"/>
              </a:rPr>
              <a:t>For example, one key informant noted that different sectors and organizations working with vulnerable groups with specific needs (such as people living with disabilities), often contest MEB processes because they tend to inform universal transfer value decisions that often prove </a:t>
            </a:r>
            <a:r>
              <a:rPr lang="en-US" sz="1800" b="1" i="0" u="none" strike="noStrike" baseline="0" dirty="0">
                <a:solidFill>
                  <a:srgbClr val="000000"/>
                </a:solidFill>
                <a:latin typeface="Myriad Pro"/>
              </a:rPr>
              <a:t>insufficient for those with bespoke needs. </a:t>
            </a:r>
            <a:r>
              <a:rPr lang="en-US" sz="1800" b="0" i="0" u="none" strike="noStrike" baseline="0" dirty="0">
                <a:solidFill>
                  <a:srgbClr val="000000"/>
                </a:solidFill>
                <a:latin typeface="Myriad Pro"/>
              </a:rPr>
              <a:t>Other key informants corroborated this, noting variously that </a:t>
            </a:r>
            <a:r>
              <a:rPr lang="en-US" sz="1800" b="0" i="1" u="none" strike="noStrike" baseline="0" dirty="0">
                <a:solidFill>
                  <a:srgbClr val="000000"/>
                </a:solidFill>
                <a:latin typeface="Myriad Pro"/>
              </a:rPr>
              <a:t>‘it helps to have a holistic view of need through the MEB, but then it does not always translate into a transfer value that is inclusive’ </a:t>
            </a:r>
            <a:r>
              <a:rPr lang="en-US" sz="1800" b="0" i="0" u="none" strike="noStrike" baseline="0" dirty="0">
                <a:solidFill>
                  <a:srgbClr val="000000"/>
                </a:solidFill>
                <a:latin typeface="Myriad Pro"/>
              </a:rPr>
              <a:t>and </a:t>
            </a:r>
            <a:r>
              <a:rPr lang="en-US" sz="1800" b="0" i="1" u="none" strike="noStrike" baseline="0" dirty="0">
                <a:solidFill>
                  <a:srgbClr val="000000"/>
                </a:solidFill>
                <a:latin typeface="Myriad Pro"/>
              </a:rPr>
              <a:t>‘an MPC transfer kept at the value of the MEB will not be sufficient for some specific needs’. </a:t>
            </a:r>
            <a:endParaRPr lang="en-US" sz="1800" b="0" i="0" u="none" strike="noStrike" baseline="0" dirty="0">
              <a:solidFill>
                <a:srgbClr val="000000"/>
              </a:solidFill>
              <a:latin typeface="Myriad Pro"/>
            </a:endParaRPr>
          </a:p>
          <a:p>
            <a:pPr marL="285750" indent="-285750">
              <a:buFont typeface="Arial" panose="020B0604020202020204" pitchFamily="34" charset="0"/>
              <a:buChar char="•"/>
            </a:pPr>
            <a:r>
              <a:rPr lang="en-US" sz="1800" b="0" i="0" u="none" strike="noStrike" baseline="0" dirty="0">
                <a:solidFill>
                  <a:srgbClr val="000000"/>
                </a:solidFill>
                <a:latin typeface="Myriad Pro"/>
              </a:rPr>
              <a:t>The </a:t>
            </a:r>
            <a:r>
              <a:rPr lang="en-US" sz="1800" b="1" i="0" u="none" strike="noStrike" baseline="0" dirty="0">
                <a:solidFill>
                  <a:srgbClr val="000000"/>
                </a:solidFill>
                <a:latin typeface="Myriad Pro"/>
              </a:rPr>
              <a:t>latest </a:t>
            </a:r>
            <a:r>
              <a:rPr lang="en-US" sz="1800" b="1" i="1" u="none" strike="noStrike" baseline="0" dirty="0">
                <a:solidFill>
                  <a:srgbClr val="000000"/>
                </a:solidFill>
                <a:latin typeface="Myriad Pro"/>
              </a:rPr>
              <a:t>MEB Guide to Best Practice </a:t>
            </a:r>
            <a:r>
              <a:rPr lang="en-US" sz="1800" b="1" i="0" u="none" strike="noStrike" baseline="0" dirty="0">
                <a:solidFill>
                  <a:srgbClr val="000000"/>
                </a:solidFill>
                <a:latin typeface="Myriad Pro"/>
              </a:rPr>
              <a:t>highlights the importance of determining how light or heavy an MEB process should be, considering the circumstance and intended use(s). </a:t>
            </a:r>
            <a:r>
              <a:rPr lang="en-US" sz="1800" b="0" i="0" u="none" strike="noStrike" baseline="0" dirty="0">
                <a:solidFill>
                  <a:srgbClr val="000000"/>
                </a:solidFill>
                <a:latin typeface="Myriad Pro"/>
              </a:rPr>
              <a:t>In particular, the guidance draws attention to the need for a process that is designed to make evidence-based decisions on MEB design without being unduly technical, time-consuming or costly. It goes on to provide </a:t>
            </a:r>
            <a:r>
              <a:rPr lang="en-US" sz="1800" b="1" i="0" u="none" strike="noStrike" baseline="0" dirty="0">
                <a:solidFill>
                  <a:srgbClr val="000000"/>
                </a:solidFill>
                <a:latin typeface="Myriad Pro"/>
              </a:rPr>
              <a:t>guidance on including peoples’ priorities into a MEB, bearing in mind that </a:t>
            </a:r>
            <a:r>
              <a:rPr lang="en-US" sz="1800" b="1" i="1" u="none" strike="noStrike" baseline="0" dirty="0">
                <a:solidFill>
                  <a:srgbClr val="000000"/>
                </a:solidFill>
                <a:latin typeface="Myriad Pro"/>
              </a:rPr>
              <a:t>‘it should ultimately be the affected populations themselves that define what is a priority need’</a:t>
            </a:r>
            <a:r>
              <a:rPr lang="en-US" sz="1800" b="1" i="0" u="none" strike="noStrike" baseline="0" dirty="0">
                <a:solidFill>
                  <a:srgbClr val="000000"/>
                </a:solidFill>
                <a:latin typeface="Myriad Pro"/>
              </a:rPr>
              <a:t>. </a:t>
            </a:r>
            <a:r>
              <a:rPr lang="en-US" sz="1800" b="0" i="0" u="none" strike="noStrike" baseline="0" dirty="0">
                <a:solidFill>
                  <a:srgbClr val="000000"/>
                </a:solidFill>
                <a:latin typeface="Myriad Pro"/>
              </a:rPr>
              <a:t>However, several key informants emphasized that the definition of an MEB should not preclude necessarily bespoke CVA transfer values, especially in protracted crises.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019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000000"/>
                </a:solidFill>
                <a:latin typeface="Myriad Pro"/>
              </a:rPr>
              <a:t>Overall, there is </a:t>
            </a:r>
            <a:r>
              <a:rPr lang="en-US" sz="1800" b="1" i="0" u="none" strike="noStrike" baseline="0" dirty="0">
                <a:solidFill>
                  <a:srgbClr val="000000"/>
                </a:solidFill>
                <a:latin typeface="Myriad Pro"/>
              </a:rPr>
              <a:t>clear evidence that the use of sector specific CVA could be increased if used appropriately</a:t>
            </a:r>
            <a:r>
              <a:rPr lang="en-US" sz="1800" b="0" i="0" u="none" strike="noStrike" baseline="0" dirty="0">
                <a:solidFill>
                  <a:srgbClr val="000000"/>
                </a:solidFill>
                <a:latin typeface="Myriad Pro"/>
              </a:rPr>
              <a:t>. Pursuing this will require that the relative investment in CVA and in-kind assistance continues to shift towards CVA. Thirty-nine percent (39%) of survey respondents perceived that sectoral CVA represents the largest opportunity to increase the use of CVA as a proportion of overall humanitarian funding.</a:t>
            </a:r>
          </a:p>
          <a:p>
            <a:pPr marL="285750" indent="-285750">
              <a:buFont typeface="Arial" panose="020B0604020202020204" pitchFamily="34" charset="0"/>
              <a:buChar char="•"/>
            </a:pPr>
            <a:r>
              <a:rPr lang="en-US" sz="1800" b="0" i="0" u="none" strike="noStrike" baseline="0" dirty="0">
                <a:solidFill>
                  <a:srgbClr val="000000"/>
                </a:solidFill>
                <a:latin typeface="Myriad Pro"/>
              </a:rPr>
              <a:t>A focus group discussion with representatives from the Global Education, Food Security, Health, Protection, Nutrition and Shelter Clusters, as well as various key informant interviews, </a:t>
            </a:r>
            <a:r>
              <a:rPr lang="en-US" sz="1800" b="1" i="0" u="none" strike="noStrike" baseline="0" dirty="0">
                <a:solidFill>
                  <a:srgbClr val="000000"/>
                </a:solidFill>
                <a:latin typeface="Myriad Pro"/>
              </a:rPr>
              <a:t>revealed an increased appetite for the routine consideration of CVA as a modality across all sectors, when contextually appropriate</a:t>
            </a:r>
            <a:r>
              <a:rPr lang="en-US" sz="1800" b="0" i="0" u="none" strike="noStrike" baseline="0" dirty="0">
                <a:solidFill>
                  <a:srgbClr val="000000"/>
                </a:solidFill>
                <a:latin typeface="Myriad Pro"/>
              </a:rPr>
              <a:t>. A review of 18 HRPs corroborated this; it showed an increased use, between 2021 and 2022, of CVA as a share of overall activity funding across multiple sectors.</a:t>
            </a:r>
          </a:p>
          <a:p>
            <a:pPr marL="285750" indent="-285750">
              <a:buFont typeface="Arial" panose="020B0604020202020204" pitchFamily="34" charset="0"/>
              <a:buChar char="•"/>
            </a:pPr>
            <a:r>
              <a:rPr lang="en-US" sz="1800" b="1" i="0" u="none" strike="noStrike" baseline="0" dirty="0">
                <a:solidFill>
                  <a:srgbClr val="000000"/>
                </a:solidFill>
                <a:latin typeface="Myriad Pro"/>
              </a:rPr>
              <a:t>Key informants suggested that the shift towards CVA as a modality during the COVID-19 pandemic and the work on the new cash coordination model likely reinforced, if not altogether drove, these trends</a:t>
            </a:r>
            <a:r>
              <a:rPr lang="en-US" sz="1800" b="0" i="0" u="none" strike="noStrike" baseline="0" dirty="0">
                <a:solidFill>
                  <a:srgbClr val="000000"/>
                </a:solidFill>
                <a:latin typeface="Myriad Pro"/>
              </a:rPr>
              <a:t>. In addition, efforts by such sectors as shelter and WASH to enable the pursuit of </a:t>
            </a:r>
            <a:r>
              <a:rPr lang="en-US" sz="1800" b="1" i="0" u="none" strike="noStrike" baseline="0" dirty="0">
                <a:solidFill>
                  <a:srgbClr val="000000"/>
                </a:solidFill>
                <a:latin typeface="Myriad Pro"/>
              </a:rPr>
              <a:t>Market-Based Programming (MBP), </a:t>
            </a:r>
            <a:r>
              <a:rPr lang="en-US" sz="1800" b="0" i="0" u="none" strike="noStrike" baseline="0" dirty="0">
                <a:solidFill>
                  <a:srgbClr val="000000"/>
                </a:solidFill>
                <a:latin typeface="Myriad Pro"/>
              </a:rPr>
              <a:t>especially through the development of related guidance, are commonly perceived to have contributed positively to CVA uptake in those sectors.</a:t>
            </a:r>
          </a:p>
          <a:p>
            <a:pPr marL="285750" indent="-285750">
              <a:buFont typeface="Arial" panose="020B0604020202020204" pitchFamily="34" charset="0"/>
              <a:buChar char="•"/>
            </a:pPr>
            <a:r>
              <a:rPr lang="en-US" sz="1800" b="0" i="0" u="none" strike="noStrike" baseline="0" dirty="0">
                <a:solidFill>
                  <a:srgbClr val="000000"/>
                </a:solidFill>
                <a:latin typeface="Myriad Pro"/>
              </a:rPr>
              <a:t>Since 2020, there have been </a:t>
            </a:r>
            <a:r>
              <a:rPr lang="en-US" sz="1800" b="1" i="0" u="none" strike="noStrike" baseline="0" dirty="0">
                <a:solidFill>
                  <a:srgbClr val="000000"/>
                </a:solidFill>
                <a:latin typeface="Myriad Pro"/>
              </a:rPr>
              <a:t>multiple sector-specific research initiatives, culminating in a growing evidence base for the use of CVA for sectoral outcomes</a:t>
            </a:r>
            <a:r>
              <a:rPr lang="en-US" sz="1800" b="0" i="0" u="none" strike="noStrike" baseline="0" dirty="0">
                <a:solidFill>
                  <a:srgbClr val="000000"/>
                </a:solidFill>
                <a:latin typeface="Myriad Pro"/>
              </a:rPr>
              <a:t>. This has gone some way towards filling the evidence gap noted in the </a:t>
            </a:r>
            <a:r>
              <a:rPr lang="en-US" sz="1800" b="0" i="1" u="none" strike="noStrike" baseline="0" dirty="0">
                <a:solidFill>
                  <a:srgbClr val="000000"/>
                </a:solidFill>
                <a:latin typeface="Myriad Pro"/>
              </a:rPr>
              <a:t>State of the World’s Cash </a:t>
            </a:r>
            <a:r>
              <a:rPr lang="en-US" sz="1800" b="0" i="0" u="none" strike="noStrike" baseline="0" dirty="0">
                <a:solidFill>
                  <a:srgbClr val="000000"/>
                </a:solidFill>
                <a:latin typeface="Myriad Pro"/>
              </a:rPr>
              <a:t>reports in both 2018 and 2020 and is perhaps linked to the diminished concerns related to CVA uptake, most notably that sectoral outcomes will not be effectively achieved by using CVA. </a:t>
            </a:r>
          </a:p>
          <a:p>
            <a:pPr marL="285750" indent="-285750">
              <a:buFont typeface="Arial" panose="020B0604020202020204" pitchFamily="34" charset="0"/>
              <a:buChar char="•"/>
            </a:pPr>
            <a:r>
              <a:rPr lang="en-US" sz="1800" b="1" i="0" u="none" strike="noStrike" baseline="0" dirty="0">
                <a:solidFill>
                  <a:srgbClr val="000000"/>
                </a:solidFill>
                <a:latin typeface="Myriad Pro"/>
              </a:rPr>
              <a:t>The growing evidence base has informed the development of guidance, toolkits, and capacity development materials by various Clusters and individual agencies</a:t>
            </a:r>
            <a:r>
              <a:rPr lang="en-US" sz="1800" b="0" i="0" u="none" strike="noStrike" baseline="0" dirty="0">
                <a:solidFill>
                  <a:srgbClr val="000000"/>
                </a:solidFill>
                <a:latin typeface="Myriad Pro"/>
              </a:rPr>
              <a:t>. In particular, the education, food security, nutrition, protection and WASH sectors have produced or updated toolkits and conducted specific capacity-building initiatives to support Cluster Coordinators in navigating the added complexity of facilitating CVA uptake.</a:t>
            </a:r>
          </a:p>
          <a:p>
            <a:pPr marL="285750" indent="-285750">
              <a:buFont typeface="Arial" panose="020B0604020202020204" pitchFamily="34" charset="0"/>
              <a:buChar char="•"/>
            </a:pPr>
            <a:r>
              <a:rPr lang="en-US" sz="1800" b="0" i="0" u="none" strike="noStrike" baseline="0" dirty="0">
                <a:solidFill>
                  <a:srgbClr val="000000"/>
                </a:solidFill>
                <a:latin typeface="Myriad Pro"/>
              </a:rPr>
              <a:t>There are also numerous examples of the </a:t>
            </a:r>
            <a:r>
              <a:rPr lang="en-US" sz="1800" b="1" i="0" u="none" strike="noStrike" baseline="0" dirty="0">
                <a:solidFill>
                  <a:srgbClr val="000000"/>
                </a:solidFill>
                <a:latin typeface="Myriad Pro"/>
              </a:rPr>
              <a:t>evolving use of sector-specific CVA</a:t>
            </a:r>
            <a:r>
              <a:rPr lang="en-US" sz="1800" b="0" i="0" u="none" strike="noStrike" baseline="0" dirty="0">
                <a:solidFill>
                  <a:srgbClr val="000000"/>
                </a:solidFill>
                <a:latin typeface="Myriad Pro"/>
              </a:rPr>
              <a:t>. For example, key informants highlighted that cash can play a vital role as part of a holistic response to preventing or responding to Gender-Based Violence (GBV), especially when informed by appropriate response analysis. This has prompted discussions on the optimal duration of CVA and the need to balance the pursuit of scale and cost-efficiency with the need for a case-based approach to respond to the unique protection risks and related assistance needs of highly vulnerable individuals.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95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000000"/>
                </a:solidFill>
                <a:latin typeface="Myriad Pro"/>
              </a:rPr>
              <a:t>Despite the progress and good practices outlined above, an array of barriers continues to inhibit the increased use of CVA among the sectors. </a:t>
            </a:r>
            <a:r>
              <a:rPr lang="en-US" sz="1800" b="1" i="0" u="none" strike="noStrike" baseline="0" dirty="0">
                <a:solidFill>
                  <a:srgbClr val="000000"/>
                </a:solidFill>
                <a:latin typeface="Myriad Pro"/>
              </a:rPr>
              <a:t>Research shows that the limited amount of sector-disaggregated CVA data is a barrier to further quantifying and encouraging uptake</a:t>
            </a:r>
            <a:r>
              <a:rPr lang="en-US" sz="1800" b="0" i="0" u="none" strike="noStrike" baseline="0" dirty="0">
                <a:solidFill>
                  <a:srgbClr val="000000"/>
                </a:solidFill>
                <a:latin typeface="Myriad Pro"/>
              </a:rPr>
              <a:t>, a fact also reflected in other research on tracking CVA. As a consequence, there is often a lack of clarity on whether the use of CVA has increased in absolute or relative terms – including by some sector cash specialists.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818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000000"/>
                </a:solidFill>
                <a:latin typeface="Myriad Pro"/>
              </a:rPr>
              <a:t>Recent research, supported by key informants’ feedback, shows that, despite mounting evidence on the achievement of sectoral outcomes with CVA and the growing use of MPC to meet basic needs</a:t>
            </a:r>
            <a:r>
              <a:rPr lang="en-US" sz="1800" b="1" i="0" u="none" strike="noStrike" baseline="0" dirty="0">
                <a:solidFill>
                  <a:srgbClr val="000000"/>
                </a:solidFill>
                <a:latin typeface="Myriad Pro"/>
              </a:rPr>
              <a:t>, individual habits, perceived complexity of ‘new’ approaches, organizational inertia and donor preferences (either real or perceived) unduly influence sector-specific modality choices. This inertia to change is widely evident</a:t>
            </a:r>
            <a:r>
              <a:rPr lang="en-US" sz="1800" b="0" i="0" u="none" strike="noStrike" baseline="0" dirty="0">
                <a:solidFill>
                  <a:srgbClr val="000000"/>
                </a:solidFill>
                <a:latin typeface="Myriad Pro"/>
              </a:rPr>
              <a:t>, even in the food security sector, where the ‘burden of proof’ has been shifting in </a:t>
            </a:r>
            <a:r>
              <a:rPr lang="en-US" sz="1800" b="0" i="0" u="none" strike="noStrike" baseline="0" dirty="0" err="1">
                <a:solidFill>
                  <a:srgbClr val="000000"/>
                </a:solidFill>
                <a:latin typeface="Myriad Pro"/>
              </a:rPr>
              <a:t>favour</a:t>
            </a:r>
            <a:r>
              <a:rPr lang="en-US" sz="1800" b="0" i="0" u="none" strike="noStrike" baseline="0" dirty="0">
                <a:solidFill>
                  <a:srgbClr val="000000"/>
                </a:solidFill>
                <a:latin typeface="Myriad Pro"/>
              </a:rPr>
              <a:t> of CVA for some time. As a result, the default modality still often leans towards in-kind, at both organizational and (in some cases) at response level, despite the widely recognized flaws of arbitrary deference to in-kind. </a:t>
            </a:r>
          </a:p>
          <a:p>
            <a:pPr marL="285750" indent="-285750">
              <a:buFont typeface="Arial" panose="020B0604020202020204" pitchFamily="34" charset="0"/>
              <a:buChar char="•"/>
            </a:pPr>
            <a:r>
              <a:rPr lang="en-US" sz="1800" b="0" i="0" u="none" strike="noStrike" baseline="0" dirty="0">
                <a:solidFill>
                  <a:srgbClr val="000000"/>
                </a:solidFill>
                <a:latin typeface="Myriad Pro"/>
              </a:rPr>
              <a:t>While inertia inhibits progress in many cases, </a:t>
            </a:r>
            <a:r>
              <a:rPr lang="en-US" sz="1800" b="1" i="0" u="none" strike="noStrike" baseline="0" dirty="0">
                <a:solidFill>
                  <a:srgbClr val="000000"/>
                </a:solidFill>
                <a:latin typeface="Myriad Pro"/>
              </a:rPr>
              <a:t>there are many important concerns that have limited the use of CVA in some sectoral contexts</a:t>
            </a:r>
            <a:r>
              <a:rPr lang="en-US" sz="1800" b="0" i="0" u="none" strike="noStrike" baseline="0" dirty="0">
                <a:solidFill>
                  <a:srgbClr val="000000"/>
                </a:solidFill>
                <a:latin typeface="Myriad Pro"/>
              </a:rPr>
              <a:t>. For example, the global Food Security Cluster’s recent report on CVA in contexts of acute food insecurity concluded that, despite progress and the relative prevalence of CVA in the sector, it is still falling short of its potential. While drawing attention to how individual habits, past modality choices and funding streams earmarked to in-kind delivery have impacted modality decision-making, it also highlights examples of governments restricting the use of cash for food security in areas where they have limited control and where there is a high presence of non-state armed groups. Some responses from key informants, supported this, noting that contextual barriers to CVA, including government action, can impact modality decisions.</a:t>
            </a:r>
          </a:p>
          <a:p>
            <a:pPr marL="285750" indent="-285750">
              <a:buFont typeface="Arial" panose="020B0604020202020204" pitchFamily="34" charset="0"/>
              <a:buChar char="•"/>
            </a:pPr>
            <a:r>
              <a:rPr lang="en-US" sz="1800" b="0" i="0" u="none" strike="noStrike" baseline="0" dirty="0">
                <a:solidFill>
                  <a:srgbClr val="000000"/>
                </a:solidFill>
                <a:latin typeface="Myriad Pro"/>
              </a:rPr>
              <a:t>Key informants noted that </a:t>
            </a:r>
            <a:r>
              <a:rPr lang="en-US" sz="1800" b="1" i="0" u="none" strike="noStrike" baseline="0" dirty="0">
                <a:solidFill>
                  <a:srgbClr val="000000"/>
                </a:solidFill>
                <a:latin typeface="Myriad Pro"/>
              </a:rPr>
              <a:t>CVA counterparts often lack sufficient awareness of sector-specific dilemmas regarding the use of CVA.</a:t>
            </a:r>
            <a:r>
              <a:rPr lang="en-US" sz="1800" b="0" i="0" u="none" strike="noStrike" baseline="0" dirty="0">
                <a:solidFill>
                  <a:srgbClr val="000000"/>
                </a:solidFill>
                <a:latin typeface="Myriad Pro"/>
              </a:rPr>
              <a:t> For example, a health practitioner, emphasized that a lack of systematic analysis of the barriers to quality healthcare still hamper the wider use of cash to meet health needs. Identifying these barriers (e.g. financial, physical, social) was considered paramount to designing integrated </a:t>
            </a:r>
            <a:r>
              <a:rPr lang="en-US" sz="1800" b="0" i="0" u="none" strike="noStrike" baseline="0" dirty="0" err="1">
                <a:solidFill>
                  <a:srgbClr val="000000"/>
                </a:solidFill>
                <a:latin typeface="Myriad Pro"/>
              </a:rPr>
              <a:t>programmes</a:t>
            </a:r>
            <a:r>
              <a:rPr lang="en-US" sz="1800" b="0" i="0" u="none" strike="noStrike" baseline="0" dirty="0">
                <a:solidFill>
                  <a:srgbClr val="000000"/>
                </a:solidFill>
                <a:latin typeface="Myriad Pro"/>
              </a:rPr>
              <a:t>, inclusive of CVA as relevant, to overcome them effectively. </a:t>
            </a:r>
          </a:p>
          <a:p>
            <a:pPr marL="285750" indent="-285750">
              <a:buFont typeface="Arial" panose="020B0604020202020204" pitchFamily="34" charset="0"/>
              <a:buChar char="•"/>
            </a:pPr>
            <a:r>
              <a:rPr lang="en-US" sz="1800" b="0" i="0" u="none" strike="noStrike" baseline="0" dirty="0">
                <a:solidFill>
                  <a:srgbClr val="000000"/>
                </a:solidFill>
                <a:latin typeface="Myriad Pro"/>
              </a:rPr>
              <a:t>Despite, or indeed because of these barriers, </a:t>
            </a:r>
            <a:r>
              <a:rPr lang="en-US" sz="1800" b="1" i="0" u="none" strike="noStrike" baseline="0" dirty="0">
                <a:solidFill>
                  <a:srgbClr val="000000"/>
                </a:solidFill>
                <a:latin typeface="Myriad Pro"/>
              </a:rPr>
              <a:t>several opportunities have been identified to increase the uptake of sector-specific CVA. </a:t>
            </a:r>
            <a:r>
              <a:rPr lang="en-US" sz="1800" b="0" i="0" u="none" strike="noStrike" baseline="0" dirty="0">
                <a:solidFill>
                  <a:srgbClr val="000000"/>
                </a:solidFill>
                <a:latin typeface="Myriad Pro"/>
              </a:rPr>
              <a:t>One key informant noted the opportunity of adopting a ‘can do’ attitude and expanding pilots of sector-specific CVA, helping address perceived or actual lack of evidence supporting effectiveness.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850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0" dirty="0">
                <a:solidFill>
                  <a:srgbClr val="000000"/>
                </a:solidFill>
                <a:effectLst/>
                <a:latin typeface="Lato" panose="020F0502020204030203" pitchFamily="34" charset="0"/>
              </a:rPr>
              <a:t>How can more effective relationships between sectoral programming and MPC be developed?</a:t>
            </a:r>
            <a:r>
              <a:rPr lang="en-US" b="0" i="0" dirty="0">
                <a:solidFill>
                  <a:srgbClr val="000000"/>
                </a:solidFill>
                <a:effectLst/>
                <a:latin typeface="Lato" panose="020F0502020204030203" pitchFamily="34" charset="0"/>
              </a:rPr>
              <a:t> Despite some progress over the years, the interrelationships between MPC and sectoral programming are still frequently contested, particularly concerning resource allocations and the achievement of respective outcomes. The lack of consistent or standardized approach to the design and coordination of MPC, including in relation to sectoral CVA, has contributed to these tensions. There is some optimism that the new cash coordination model, with its formalized place in the humanitarian system, will provide opportunities to better address this issue. The global Cash Advisory Group has been tasked with developing guidance on MPC for the 2024 HRP cycle. However, given the differing perspectives on how cash would be most effectively deployed in terms of MPC and/or sector-specific CVA, easy or generalizable solutions are not likely to be forthcoming.</a:t>
            </a:r>
          </a:p>
          <a:p>
            <a:pPr marL="171450" indent="-171450">
              <a:buFont typeface="Arial" panose="020B0604020202020204" pitchFamily="34" charset="0"/>
              <a:buChar char="•"/>
            </a:pPr>
            <a:r>
              <a:rPr lang="en-US" b="1" i="0" dirty="0">
                <a:solidFill>
                  <a:srgbClr val="000000"/>
                </a:solidFill>
                <a:effectLst/>
                <a:latin typeface="Lato" panose="020F0502020204030203" pitchFamily="34" charset="0"/>
              </a:rPr>
              <a:t>Can a balance be struck between technical priorities and people’s preferences when designing complementary interventions, particularly in under-resourced responses?</a:t>
            </a:r>
            <a:r>
              <a:rPr lang="en-US" b="0" i="0" dirty="0">
                <a:solidFill>
                  <a:srgbClr val="000000"/>
                </a:solidFill>
                <a:effectLst/>
                <a:latin typeface="Lato" panose="020F0502020204030203" pitchFamily="34" charset="0"/>
              </a:rPr>
              <a:t> The rationale for complementary programming is compelling, with some arguing that this should be the default approach to intervention design. One note of caution is in ensuring people’s preferences are given necessary weight alongside the technical priorities of implementing agencies in the design of complementary programming. Determining which combinations of assistance are most effective, and the relative costs of implementing them, requires a willingness to experiment, based on sound analysis, to generate evidence. For example, where relevant this should show that additional costs for complementary activities do not compromise the adequacy of the cash transfer to the detriment of the overall impact. This may include recognizing where complementary activities are not required, and maximizing cash transfers, for example, is the best option. These issues may be more acutely felt in more resource constrained responses.</a:t>
            </a:r>
          </a:p>
          <a:p>
            <a:pPr marL="171450" indent="-171450">
              <a:buFont typeface="Arial" panose="020B0604020202020204" pitchFamily="34" charset="0"/>
              <a:buChar char="•"/>
            </a:pPr>
            <a:r>
              <a:rPr lang="en-US" b="1" i="0" dirty="0">
                <a:solidFill>
                  <a:srgbClr val="000000"/>
                </a:solidFill>
                <a:effectLst/>
                <a:latin typeface="Lato" panose="020F0502020204030203" pitchFamily="34" charset="0"/>
              </a:rPr>
              <a:t>How can CVA be designed to better facilitate financial inclusion, including incorporating informal and community-based mechanisms?</a:t>
            </a:r>
            <a:r>
              <a:rPr lang="en-US" b="0" i="0" dirty="0">
                <a:solidFill>
                  <a:srgbClr val="000000"/>
                </a:solidFill>
                <a:effectLst/>
                <a:latin typeface="Lato" panose="020F0502020204030203" pitchFamily="34" charset="0"/>
              </a:rPr>
              <a:t> The potential use of CVA as a springboard to financial inclusion has consistently been shown to depend on a suitable operational context and target group, and a tailored </a:t>
            </a:r>
            <a:r>
              <a:rPr lang="en-US" b="0" i="0" dirty="0" err="1">
                <a:solidFill>
                  <a:srgbClr val="000000"/>
                </a:solidFill>
                <a:effectLst/>
                <a:latin typeface="Lato" panose="020F0502020204030203" pitchFamily="34" charset="0"/>
              </a:rPr>
              <a:t>programme</a:t>
            </a:r>
            <a:r>
              <a:rPr lang="en-US" b="0" i="0" dirty="0">
                <a:solidFill>
                  <a:srgbClr val="000000"/>
                </a:solidFill>
                <a:effectLst/>
                <a:latin typeface="Lato" panose="020F0502020204030203" pitchFamily="34" charset="0"/>
              </a:rPr>
              <a:t> design. In many crisis-affected contexts, there are supply and/or demand-side challenges to this. Financial inclusion is frequently defined, implicitly, or explicitly, in terms of engagement with formal financial institutions and services. Within CVA this makes sense to the extent that the entry point for financial inclusion is usually via payment solutions from formal FSPs. However, in many contexts, different formal structures – such as micro-finance institutions – as well as informal and community-based mechanisms play a critical role in people’s financial management and service access, although engaging with these mechanisms typically falls outside the scope of humanitarian response as the system is currently structured. With greater focus on locally-led response, there is need for more focus on the opportunities to strengthen responses by working with different mechanisms and giving more focus to ‘bottom up’ financial inclusion. Designing CVA to support financial inclusion, building on informal and formal mechanisms, should recognize the need to navigate different ways of working between large-scale CVA and working with VSLAs, for example. One function could be in finding opportunities for ‘bridging the gap between formal and informal access to finance’, which has been shown to ‘boost financial inclusion and financial health’</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666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1" i="0" dirty="0">
                <a:solidFill>
                  <a:srgbClr val="000000"/>
                </a:solidFill>
                <a:effectLst/>
                <a:latin typeface="inherit"/>
              </a:rPr>
              <a:t>Humanitarian actors, including operational agencies, CWGs and clusters, should encourage and adopt systematic tracking of sectoral CVA and MPC</a:t>
            </a:r>
            <a:r>
              <a:rPr lang="en-US" b="0" i="0" dirty="0">
                <a:solidFill>
                  <a:srgbClr val="000000"/>
                </a:solidFill>
                <a:effectLst/>
                <a:latin typeface="Lato" panose="020F0502020204030203" pitchFamily="34" charset="0"/>
              </a:rPr>
              <a:t>. The lack of reliable and publicly accessible data limits the quantification, monitoring and coordination of both MPC and sectoral cash. While not a panacea for associated challenges, better data could help identify and address some barriers and enable more effective evaluation of the types of assistance provided, where, and the relative impacts.</a:t>
            </a:r>
          </a:p>
          <a:p>
            <a:pPr algn="l" fontAlgn="base">
              <a:buFont typeface="Arial" panose="020B0604020202020204" pitchFamily="34" charset="0"/>
              <a:buChar char="•"/>
            </a:pPr>
            <a:r>
              <a:rPr lang="en-US" b="1" i="0" dirty="0">
                <a:solidFill>
                  <a:srgbClr val="000000"/>
                </a:solidFill>
                <a:effectLst/>
                <a:latin typeface="inherit"/>
              </a:rPr>
              <a:t>Operational agencies, CWGs and clusters should encourage and engage in multisectoral assessment and analysis processes,</a:t>
            </a:r>
            <a:r>
              <a:rPr lang="en-US" b="0" i="0" dirty="0">
                <a:solidFill>
                  <a:srgbClr val="000000"/>
                </a:solidFill>
                <a:effectLst/>
                <a:latin typeface="Lato" panose="020F0502020204030203" pitchFamily="34" charset="0"/>
              </a:rPr>
              <a:t> including the roll-out of the JIAF 2.0. Such joint processes have been consistently identified as critical to facilitating greater and more effective uptake of both MPC and sectoral CVA, including combined with complementary activities.</a:t>
            </a:r>
          </a:p>
          <a:p>
            <a:pPr algn="l" fontAlgn="base">
              <a:buFont typeface="Arial" panose="020B0604020202020204" pitchFamily="34" charset="0"/>
              <a:buChar char="•"/>
            </a:pPr>
            <a:r>
              <a:rPr lang="en-US" b="1" i="0" dirty="0">
                <a:solidFill>
                  <a:srgbClr val="000000"/>
                </a:solidFill>
                <a:effectLst/>
                <a:latin typeface="inherit"/>
              </a:rPr>
              <a:t>Sectoral stakeholders and others working to support the effective use of CVA for sectoral outcomes should identify and explore opportunities for more cross-sectoral engagement to help overcome common barriers to the uptake of CVA. </a:t>
            </a:r>
            <a:r>
              <a:rPr lang="en-US" b="0" i="0" dirty="0">
                <a:solidFill>
                  <a:srgbClr val="000000"/>
                </a:solidFill>
                <a:effectLst/>
                <a:latin typeface="Lato" panose="020F0502020204030203" pitchFamily="34" charset="0"/>
              </a:rPr>
              <a:t>This can be done with an appreciation of the specificities of the use of CVA in different sectors.</a:t>
            </a:r>
          </a:p>
          <a:p>
            <a:pPr algn="l" fontAlgn="base">
              <a:buFont typeface="Arial" panose="020B0604020202020204" pitchFamily="34" charset="0"/>
              <a:buChar char="•"/>
            </a:pPr>
            <a:r>
              <a:rPr lang="en-US" b="1" i="0" dirty="0">
                <a:solidFill>
                  <a:srgbClr val="000000"/>
                </a:solidFill>
                <a:effectLst/>
                <a:latin typeface="inherit"/>
              </a:rPr>
              <a:t>CWGs and clusters should aim to use MEB processes to their full potential to facilitate more collaboration and understanding between sectors and cash actors.</a:t>
            </a:r>
            <a:r>
              <a:rPr lang="en-US" b="0" i="0" dirty="0">
                <a:solidFill>
                  <a:srgbClr val="000000"/>
                </a:solidFill>
                <a:effectLst/>
                <a:latin typeface="Lato" panose="020F0502020204030203" pitchFamily="34" charset="0"/>
              </a:rPr>
              <a:t> This has the potential to be used as a springboard to ongoing collaboration in assessments and analysis, and the development of better cross-response synergies in </a:t>
            </a:r>
            <a:r>
              <a:rPr lang="en-US" b="0" i="0" dirty="0" err="1">
                <a:solidFill>
                  <a:srgbClr val="000000"/>
                </a:solidFill>
                <a:effectLst/>
                <a:latin typeface="Lato" panose="020F0502020204030203" pitchFamily="34" charset="0"/>
              </a:rPr>
              <a:t>programme</a:t>
            </a:r>
            <a:r>
              <a:rPr lang="en-US" b="0" i="0" dirty="0">
                <a:solidFill>
                  <a:srgbClr val="000000"/>
                </a:solidFill>
                <a:effectLst/>
                <a:latin typeface="Lato" panose="020F0502020204030203" pitchFamily="34" charset="0"/>
              </a:rPr>
              <a:t> design. At the same time, CWGs and clusters should avoid unduly technical, time-consuming and costly MEB processes that risk hindering rather than supporting people-</a:t>
            </a:r>
            <a:r>
              <a:rPr lang="en-US" b="0" i="0" dirty="0" err="1">
                <a:solidFill>
                  <a:srgbClr val="000000"/>
                </a:solidFill>
                <a:effectLst/>
                <a:latin typeface="Lato" panose="020F0502020204030203" pitchFamily="34" charset="0"/>
              </a:rPr>
              <a:t>centred</a:t>
            </a:r>
            <a:r>
              <a:rPr lang="en-US" b="0" i="0" dirty="0">
                <a:solidFill>
                  <a:srgbClr val="000000"/>
                </a:solidFill>
                <a:effectLst/>
                <a:latin typeface="Lato" panose="020F0502020204030203" pitchFamily="34" charset="0"/>
              </a:rPr>
              <a:t> CVA.</a:t>
            </a:r>
          </a:p>
          <a:p>
            <a:pPr algn="l" fontAlgn="base">
              <a:buFont typeface="Arial" panose="020B0604020202020204" pitchFamily="34" charset="0"/>
              <a:buChar char="•"/>
            </a:pPr>
            <a:r>
              <a:rPr lang="en-US" b="1" i="0" dirty="0">
                <a:solidFill>
                  <a:srgbClr val="000000"/>
                </a:solidFill>
                <a:effectLst/>
                <a:latin typeface="inherit"/>
              </a:rPr>
              <a:t>Humanitarian actors should continue to make use of jointly developed metrics and tools for monitoring and evaluating the impacts</a:t>
            </a:r>
            <a:r>
              <a:rPr lang="en-US" b="0" i="0" dirty="0">
                <a:solidFill>
                  <a:srgbClr val="000000"/>
                </a:solidFill>
                <a:effectLst/>
                <a:latin typeface="Lato" panose="020F0502020204030203" pitchFamily="34" charset="0"/>
              </a:rPr>
              <a:t> of both MPC and sector-specific CVA. It is also important to engage in efforts to share and/or consolidate results to both better understand the outcomes of different interventions and identify where improvements are required to metrics and tools.</a:t>
            </a:r>
          </a:p>
          <a:p>
            <a:pPr algn="l" fontAlgn="base">
              <a:buFont typeface="Arial" panose="020B0604020202020204" pitchFamily="34" charset="0"/>
              <a:buChar char="•"/>
            </a:pPr>
            <a:r>
              <a:rPr lang="en-US" b="1" i="0" dirty="0">
                <a:solidFill>
                  <a:srgbClr val="000000"/>
                </a:solidFill>
                <a:effectLst/>
                <a:latin typeface="inherit"/>
              </a:rPr>
              <a:t>CWGs, donors, and relevant intersectoral and sectoral representatives should work together to agree guidelines on the respective functions of and relationships</a:t>
            </a:r>
            <a:r>
              <a:rPr lang="en-US" b="0" i="0" dirty="0">
                <a:solidFill>
                  <a:srgbClr val="000000"/>
                </a:solidFill>
                <a:effectLst/>
                <a:latin typeface="Lato" panose="020F0502020204030203" pitchFamily="34" charset="0"/>
              </a:rPr>
              <a:t> </a:t>
            </a:r>
            <a:r>
              <a:rPr lang="en-US" b="1" i="0" dirty="0">
                <a:solidFill>
                  <a:srgbClr val="000000"/>
                </a:solidFill>
                <a:effectLst/>
                <a:latin typeface="inherit"/>
              </a:rPr>
              <a:t>between MPC and sector-specific CVA,</a:t>
            </a:r>
            <a:r>
              <a:rPr lang="en-US" b="0" i="0" dirty="0">
                <a:solidFill>
                  <a:srgbClr val="000000"/>
                </a:solidFill>
                <a:effectLst/>
                <a:latin typeface="Lato" panose="020F0502020204030203" pitchFamily="34" charset="0"/>
              </a:rPr>
              <a:t> building on what is already outlined in the new cash coordination model. So far as possible, this should happen in advance of or at the outset of a response. Ideally it would follow a similar approach across responses, but in practical terms will likely be tailored to a given response and/or country, including in terms of linkages to social assistance and cash-based anticipatory action.</a:t>
            </a:r>
          </a:p>
          <a:p>
            <a:pPr algn="l" fontAlgn="base">
              <a:buFont typeface="Arial" panose="020B0604020202020204" pitchFamily="34" charset="0"/>
              <a:buChar char="•"/>
            </a:pPr>
            <a:r>
              <a:rPr lang="en-US" b="1" i="0" dirty="0">
                <a:solidFill>
                  <a:srgbClr val="000000"/>
                </a:solidFill>
                <a:effectLst/>
                <a:latin typeface="inherit"/>
              </a:rPr>
              <a:t>Humanitarian actors should systematically explore and document the effectiveness of different combinations of activities (i.e., complementary programming) with regards to various outcomes.</a:t>
            </a:r>
            <a:r>
              <a:rPr lang="en-US" b="0" i="0" dirty="0">
                <a:solidFill>
                  <a:srgbClr val="000000"/>
                </a:solidFill>
                <a:effectLst/>
                <a:latin typeface="Lato" panose="020F0502020204030203" pitchFamily="34" charset="0"/>
              </a:rPr>
              <a:t> The objective should be to maximize outcomes and synergies between </a:t>
            </a:r>
            <a:r>
              <a:rPr lang="en-US" b="0" i="0" dirty="0" err="1">
                <a:solidFill>
                  <a:srgbClr val="000000"/>
                </a:solidFill>
                <a:effectLst/>
                <a:latin typeface="Lato" panose="020F0502020204030203" pitchFamily="34" charset="0"/>
              </a:rPr>
              <a:t>programmes</a:t>
            </a:r>
            <a:r>
              <a:rPr lang="en-US" b="0" i="0" dirty="0">
                <a:solidFill>
                  <a:srgbClr val="000000"/>
                </a:solidFill>
                <a:effectLst/>
                <a:latin typeface="Lato" panose="020F0502020204030203" pitchFamily="34" charset="0"/>
              </a:rPr>
              <a:t> to achieve impacts that are greater than the sum of the constituent parts, including identifying and investing in effective referral mechanisms.</a:t>
            </a:r>
          </a:p>
          <a:p>
            <a:pPr algn="l" fontAlgn="base">
              <a:buFont typeface="Arial" panose="020B0604020202020204" pitchFamily="34" charset="0"/>
              <a:buChar char="•"/>
            </a:pPr>
            <a:r>
              <a:rPr lang="en-US" b="1" i="0" dirty="0">
                <a:solidFill>
                  <a:srgbClr val="000000"/>
                </a:solidFill>
                <a:effectLst/>
                <a:latin typeface="inherit"/>
              </a:rPr>
              <a:t>Humanitarian actors should systematically incorporate feasibility analysis for financial inclusion (opportunities and challenges) into CVA design (and funding) processes, and gather and document evidence of the outcomes where relevant.</a:t>
            </a:r>
            <a:r>
              <a:rPr lang="en-US" b="0" i="0" dirty="0">
                <a:solidFill>
                  <a:srgbClr val="000000"/>
                </a:solidFill>
                <a:effectLst/>
                <a:latin typeface="Lato" panose="020F0502020204030203" pitchFamily="34" charset="0"/>
              </a:rPr>
              <a:t> This should include both formal and informal financial services and mechanisms. To initiate that process, humanitarian actors could start by engaging with key stakeholders including local communities, formal and informal financial organizations, and relevant regulators, to ensure a comprehensive understanding of the financial landscape and opportunities. Another engagement could be to conduct an in-depth contextual analysis to assess the specific financial needs, preferences, and challenges of the target population in a given humanitarian setting.</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85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third in the series. The first was published in 2018 and the second in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86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Over 1000 people input to the report through surveys, interviews and focus groups.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E7EFE-9BEC-4E1A-BD64-2B7D7265903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538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6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chapter covers the following topics, with consideration of their implications viz the design of CVA programmes:</a:t>
            </a:r>
          </a:p>
          <a:p>
            <a:r>
              <a:rPr lang="en-CA"/>
              <a:t>- Multipurpose Cash Assistance</a:t>
            </a:r>
          </a:p>
          <a:p>
            <a:r>
              <a:rPr lang="en-CA"/>
              <a:t>- Sector-specific CVA</a:t>
            </a:r>
          </a:p>
          <a:p>
            <a:r>
              <a:rPr lang="en-CA"/>
              <a:t>- Complementary Programming</a:t>
            </a:r>
          </a:p>
          <a:p>
            <a:r>
              <a:rPr lang="en-CA"/>
              <a:t>- Financial inclusion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743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000000"/>
                </a:solidFill>
                <a:latin typeface="Myriad Pro"/>
              </a:rPr>
              <a:t>MPC is frequently central to CVA discussions. As an unrestricted and intentionally multi-purpose form of assistance, MPC is often seen to facilitate greater choice and dignity for crisis-affected people. Stretching back to the Grand Bargain in 2016, much of the emphasis in policy to increase CVA has focused on MPC.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0" u="none" strike="noStrike" baseline="0" dirty="0">
                <a:solidFill>
                  <a:srgbClr val="000000"/>
                </a:solidFill>
                <a:latin typeface="Myriad Pro"/>
              </a:rPr>
              <a:t>Research suggests that volumes of MPC have increased in line with the growth of CVA overall, but </a:t>
            </a:r>
            <a:r>
              <a:rPr lang="en-US" sz="1800" b="1" i="1" u="none" strike="noStrike" baseline="0" dirty="0">
                <a:solidFill>
                  <a:srgbClr val="000000"/>
                </a:solidFill>
                <a:latin typeface="Myriad Pro"/>
              </a:rPr>
              <a:t>‘the shift towards MPC has not occurred to the extent anticipated’ </a:t>
            </a:r>
            <a:endParaRPr lang="en-US" sz="1800" b="0" i="0" u="none" strike="noStrike" baseline="0" dirty="0">
              <a:solidFill>
                <a:srgbClr val="000000"/>
              </a:solidFill>
              <a:latin typeface="Myriad Pro"/>
            </a:endParaRPr>
          </a:p>
          <a:p>
            <a:pPr marL="285750" indent="-285750">
              <a:buFont typeface="Arial" panose="020B0604020202020204" pitchFamily="34" charset="0"/>
              <a:buChar char="•"/>
            </a:pPr>
            <a:r>
              <a:rPr lang="en-US" sz="1800" b="0" i="0" u="none" strike="noStrike" baseline="0" dirty="0">
                <a:solidFill>
                  <a:srgbClr val="000000"/>
                </a:solidFill>
                <a:latin typeface="Myriad Pro"/>
              </a:rPr>
              <a:t>The limitations on tracking CVA and other modalities in general means that data does not exist to provide an accurate, consolidated picture of the growth of MPC over time. </a:t>
            </a:r>
          </a:p>
          <a:p>
            <a:pPr marL="285750" indent="-285750">
              <a:buFont typeface="Arial" panose="020B0604020202020204" pitchFamily="34" charset="0"/>
              <a:buChar char="•"/>
            </a:pPr>
            <a:r>
              <a:rPr lang="en-US" sz="1800" b="0" i="0" u="none" strike="noStrike" baseline="0" dirty="0">
                <a:solidFill>
                  <a:srgbClr val="000000"/>
                </a:solidFill>
                <a:latin typeface="Myriad Pro"/>
              </a:rPr>
              <a:t>Differences across responses in terms of how it has been planned for, and which coordinating body is responsible for tracking its use has further challenged quantification. Although the new cash coordination model outlines the responsibilities of cash working groups (CWGs) on integrating MPC into response plans and processes there is less clarity about tracking and reporting, including the respective responsibilities of CWGs and clusters. A focus group participant noted that reporting on MPC is confusing due to country variations and recommended that the global Cash Advisory Group (CAG) work on this issue. </a:t>
            </a:r>
          </a:p>
          <a:p>
            <a:pPr marL="285750" indent="-285750">
              <a:buFont typeface="Arial" panose="020B0604020202020204" pitchFamily="34" charset="0"/>
              <a:buChar char="•"/>
            </a:pPr>
            <a:r>
              <a:rPr lang="en-US" sz="1800" b="0" i="0" u="none" strike="noStrike" baseline="0" dirty="0">
                <a:latin typeface="Myriad Pro"/>
              </a:rPr>
              <a:t>While data is incomplete, analysis shows that MPC made up 4.1% of total financial requirements in 2022 for FTS-tracked response plans, compared to less than 1% in previous years. This growth is attributable almost entirely to the large MPC requirement for the Ukraine response, where it represented 25% of total funding of the HRP in 20225. By comparison, in Yemen (another large HRP) – despite some increase – MPC only accounted for 3.3% of the total HRP in 20226. Such differences illustrate the wide variations in the use of MPC in different contexts, reflecting variations in the use of CVA in general (MPC and sectoral CVA) across different responses.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40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1" i="0" u="none" strike="noStrike" baseline="0" dirty="0">
                <a:solidFill>
                  <a:srgbClr val="000000"/>
                </a:solidFill>
                <a:latin typeface="Myriad Pro"/>
              </a:rPr>
              <a:t>Survey respondents perceived the lack of systematic multisectoral needs assessments and response analysis as the largest barrier to increasing MPC, a response that was consistent across all respondent job profiles and regions</a:t>
            </a:r>
            <a:r>
              <a:rPr lang="en-US" sz="1800" b="0" i="0" u="none" strike="noStrike" baseline="0" dirty="0">
                <a:solidFill>
                  <a:srgbClr val="000000"/>
                </a:solidFill>
                <a:latin typeface="Myriad Pro"/>
              </a:rPr>
              <a:t>. This is consistent with other research, with issues related to the lack of multisectoral needs assessment and response analysis identified not only as a barrier to MPC and CVA, but also as a barrier to quality humanitarian action more generally. The need to address this issue featured among the recommendations of previous </a:t>
            </a:r>
            <a:r>
              <a:rPr lang="en-US" sz="1800" b="0" i="1" u="none" strike="noStrike" baseline="0" dirty="0">
                <a:solidFill>
                  <a:srgbClr val="000000"/>
                </a:solidFill>
                <a:latin typeface="Myriad Pro"/>
              </a:rPr>
              <a:t>State of the World’s Cash </a:t>
            </a:r>
            <a:r>
              <a:rPr lang="en-US" sz="1800" b="0" i="0" u="none" strike="noStrike" baseline="0" dirty="0">
                <a:solidFill>
                  <a:srgbClr val="000000"/>
                </a:solidFill>
                <a:latin typeface="Myriad Pro"/>
              </a:rPr>
              <a:t>reports. while the need to improve joint multisector needs assessments was highlighted in the Donor Cash Forum’s Joint Donor Statement and the Grand Bargain (GB). </a:t>
            </a:r>
          </a:p>
          <a:p>
            <a:pPr marL="285750" indent="-285750">
              <a:buFont typeface="Arial" panose="020B0604020202020204" pitchFamily="34" charset="0"/>
              <a:buChar char="•"/>
            </a:pPr>
            <a:r>
              <a:rPr lang="en-US" sz="1800" b="1" i="0" u="none" strike="noStrike" baseline="0" dirty="0">
                <a:solidFill>
                  <a:srgbClr val="000000"/>
                </a:solidFill>
                <a:latin typeface="Myriad Pro"/>
              </a:rPr>
              <a:t>While recommendations and commitments have been made, expectations of seeing ‘</a:t>
            </a:r>
            <a:r>
              <a:rPr lang="en-US" sz="1800" b="1" i="1" u="none" strike="noStrike" baseline="0" dirty="0">
                <a:solidFill>
                  <a:srgbClr val="000000"/>
                </a:solidFill>
                <a:latin typeface="Myriad Pro"/>
              </a:rPr>
              <a:t>cash </a:t>
            </a:r>
            <a:r>
              <a:rPr lang="en-US" sz="1800" b="1" i="1" u="none" strike="noStrike" baseline="0" dirty="0" err="1">
                <a:solidFill>
                  <a:srgbClr val="000000"/>
                </a:solidFill>
                <a:latin typeface="Myriad Pro"/>
              </a:rPr>
              <a:t>programmes</a:t>
            </a:r>
            <a:r>
              <a:rPr lang="en-US" sz="1800" b="1" i="1" u="none" strike="noStrike" baseline="0" dirty="0">
                <a:solidFill>
                  <a:srgbClr val="000000"/>
                </a:solidFill>
                <a:latin typeface="Myriad Pro"/>
              </a:rPr>
              <a:t> planned on the basis of joint and impartial needs assessments ... has only partially been fulfilled’ </a:t>
            </a:r>
            <a:r>
              <a:rPr lang="en-US" sz="1800" b="1" i="0" u="none" strike="noStrike" baseline="0" dirty="0">
                <a:solidFill>
                  <a:srgbClr val="000000"/>
                </a:solidFill>
                <a:latin typeface="Myriad Pro"/>
              </a:rPr>
              <a:t>and highlights that to achieve this </a:t>
            </a:r>
            <a:r>
              <a:rPr lang="en-US" sz="1800" b="1" i="1" u="none" strike="noStrike" baseline="0" dirty="0">
                <a:solidFill>
                  <a:srgbClr val="000000"/>
                </a:solidFill>
                <a:latin typeface="Myriad Pro"/>
              </a:rPr>
              <a:t>‘would require a more systemic change in the way the humanitarian system operates</a:t>
            </a:r>
            <a:r>
              <a:rPr lang="en-US" sz="1800" b="0" i="1" u="none" strike="noStrike" baseline="0" dirty="0">
                <a:solidFill>
                  <a:srgbClr val="000000"/>
                </a:solidFill>
                <a:latin typeface="Myriad Pro"/>
              </a:rPr>
              <a:t>’ </a:t>
            </a:r>
            <a:r>
              <a:rPr lang="en-US" sz="1800" b="0" i="0" u="none" strike="noStrike" baseline="0" dirty="0">
                <a:solidFill>
                  <a:srgbClr val="000000"/>
                </a:solidFill>
                <a:latin typeface="Myriad Pro"/>
              </a:rPr>
              <a:t>. Some stakeholders anticipate that creating a formal space for cash coordination in the international humanitarian architecture – through the new cash coordination model – will help facilitate more systematic multisectoral assessments and analysis and support a corresponding increase in MPC.</a:t>
            </a:r>
          </a:p>
          <a:p>
            <a:pPr marL="285750" indent="-285750">
              <a:buFont typeface="Arial" panose="020B0604020202020204" pitchFamily="34" charset="0"/>
              <a:buChar char="•"/>
            </a:pPr>
            <a:r>
              <a:rPr lang="en-US" sz="1800" b="1" i="0" u="none" strike="noStrike" baseline="0" dirty="0">
                <a:solidFill>
                  <a:srgbClr val="000000"/>
                </a:solidFill>
                <a:latin typeface="Myriad Pro"/>
              </a:rPr>
              <a:t>The second, third and fourth largest barriers to MPC identified through the survey were limited funding, limited organizational systems, and limited staff capacities</a:t>
            </a:r>
            <a:r>
              <a:rPr lang="en-US" sz="1800" b="0" i="0" u="none" strike="noStrike" baseline="0" dirty="0">
                <a:solidFill>
                  <a:srgbClr val="000000"/>
                </a:solidFill>
                <a:latin typeface="Myriad Pro"/>
              </a:rPr>
              <a:t>. These barriers correspond with some of the most critical barriers to the uptake of CVA overall and so addressing them is likely to contribute to the growth of MPC and CVA more generally. Perspectives about the greatest opportunities for growth vary; some argue that there is more potential to scale MPC than sectoral CVA as it is MPC that has faced more systematic challenges within sector-oriented response planning and implementation; others argue the opposite and some argue growth opportunities are greater in other areas.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19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000000"/>
                </a:solidFill>
                <a:latin typeface="Myriad Pro"/>
              </a:rPr>
              <a:t>Survey respondents considered evidence of the effectiveness of MPC a less significant barrier than some other factors, but </a:t>
            </a:r>
            <a:r>
              <a:rPr lang="en-US" sz="1800" b="1" i="0" u="none" strike="noStrike" baseline="0" dirty="0">
                <a:solidFill>
                  <a:srgbClr val="000000"/>
                </a:solidFill>
                <a:latin typeface="Myriad Pro"/>
              </a:rPr>
              <a:t>concerns remain regarding the extent to which MPC will achieve sector-specific outcomes (although survey data indicates this has reduced since 2020)</a:t>
            </a:r>
            <a:r>
              <a:rPr lang="en-US" sz="1800" b="0" i="0" u="none" strike="noStrike" baseline="0" dirty="0">
                <a:solidFill>
                  <a:srgbClr val="000000"/>
                </a:solidFill>
                <a:latin typeface="Myriad Pro"/>
              </a:rPr>
              <a:t>. Research suggests that questions about where accountability lies for achieving sectoral outcomes has the potential to impede the scale-up of MPC. Further, some sector-focused key informants felt that reporting on the contribution of MPC to sectoral outcomes has not notably improved, with a lack of clarity in some contexts on how interventions are addressing sectoral needs. One key informant remarked that significant increases in MPC might affect how outcomes for crisis-affected people are monitored and evidenced, particularly relative to sector-focused approaches and metrics for success.</a:t>
            </a:r>
          </a:p>
          <a:p>
            <a:pPr marL="285750" indent="-285750">
              <a:buFont typeface="Arial" panose="020B0604020202020204" pitchFamily="34" charset="0"/>
              <a:buChar char="•"/>
            </a:pPr>
            <a:r>
              <a:rPr lang="en-US" sz="1800" b="0" i="0" u="none" strike="noStrike" baseline="0" dirty="0">
                <a:solidFill>
                  <a:srgbClr val="000000"/>
                </a:solidFill>
                <a:latin typeface="Myriad Pro"/>
              </a:rPr>
              <a:t>Feedback from key informants highlighted several issues beyond those identified in the survey that can directly impact the uptake of MPC at response level, much of which plays out through the </a:t>
            </a:r>
            <a:r>
              <a:rPr lang="en-US" sz="1800" b="1" i="0" u="none" strike="noStrike" baseline="0" dirty="0">
                <a:solidFill>
                  <a:srgbClr val="000000"/>
                </a:solidFill>
                <a:latin typeface="Myriad Pro"/>
              </a:rPr>
              <a:t>interrelations between MPC and sectoral cash</a:t>
            </a:r>
            <a:r>
              <a:rPr lang="en-US" sz="1800" b="0" i="0" u="none" strike="noStrike" baseline="0" dirty="0">
                <a:solidFill>
                  <a:srgbClr val="000000"/>
                </a:solidFill>
                <a:latin typeface="Myriad Pro"/>
              </a:rPr>
              <a:t>. Although there are established definitions for MPC, key informants highlighted that </a:t>
            </a:r>
            <a:r>
              <a:rPr lang="en-US" sz="1800" b="1" i="0" u="none" strike="noStrike" baseline="0" dirty="0">
                <a:solidFill>
                  <a:srgbClr val="000000"/>
                </a:solidFill>
                <a:latin typeface="Myriad Pro"/>
              </a:rPr>
              <a:t>differing understandings </a:t>
            </a:r>
            <a:r>
              <a:rPr lang="en-US" sz="1800" b="0" i="0" u="none" strike="noStrike" baseline="0" dirty="0">
                <a:solidFill>
                  <a:srgbClr val="000000"/>
                </a:solidFill>
                <a:latin typeface="Myriad Pro"/>
              </a:rPr>
              <a:t>remain among both donors and practitioners, with sufficient grey space within the definitions to allow varying applications across different responses Some of these issues relate to differing </a:t>
            </a:r>
            <a:r>
              <a:rPr lang="en-US" sz="1800" b="1" i="0" u="none" strike="noStrike" baseline="0" dirty="0">
                <a:solidFill>
                  <a:srgbClr val="000000"/>
                </a:solidFill>
                <a:latin typeface="Myriad Pro"/>
              </a:rPr>
              <a:t>interpretations of the ‘basic needs’ </a:t>
            </a:r>
            <a:r>
              <a:rPr lang="en-US" sz="1800" b="0" i="0" u="none" strike="noStrike" baseline="0" dirty="0">
                <a:solidFill>
                  <a:srgbClr val="000000"/>
                </a:solidFill>
                <a:latin typeface="Myriad Pro"/>
              </a:rPr>
              <a:t>that MPC can be designed to address, particularly whether MPC is cross-sectoral, or should be broken down and attributed to different sectors. For example, one key informant described regular discussions with sectoral colleagues within their organization with a focus on ‘MPC for what?’. At response level this can play out in struggles to define what is sectoral cash, and what is multi-purpose. Key informants gave the example of Ukraine, where there was clarity that sectoral cash should be designed as a top-up to MPC. However, in many responses the line between MPC and sectoral cash is blurred. </a:t>
            </a:r>
          </a:p>
          <a:p>
            <a:pPr marL="285750" indent="-285750">
              <a:buFont typeface="Arial" panose="020B0604020202020204" pitchFamily="34" charset="0"/>
              <a:buChar char="•"/>
            </a:pPr>
            <a:r>
              <a:rPr lang="en-US" sz="1800" b="0" i="0" u="none" strike="noStrike" baseline="0" dirty="0">
                <a:solidFill>
                  <a:srgbClr val="000000"/>
                </a:solidFill>
                <a:latin typeface="Myriad Pro"/>
              </a:rPr>
              <a:t>A </a:t>
            </a:r>
            <a:r>
              <a:rPr lang="en-US" sz="1800" b="1" i="0" u="none" strike="noStrike" baseline="0" dirty="0">
                <a:solidFill>
                  <a:srgbClr val="000000"/>
                </a:solidFill>
                <a:latin typeface="Myriad Pro"/>
              </a:rPr>
              <a:t>lack of clarity on remits often contribute to tensions between MPC and sector-specific CVA. </a:t>
            </a:r>
            <a:r>
              <a:rPr lang="en-US" sz="1800" b="0" i="0" u="none" strike="noStrike" baseline="0" dirty="0">
                <a:solidFill>
                  <a:srgbClr val="000000"/>
                </a:solidFill>
                <a:latin typeface="Myriad Pro"/>
              </a:rPr>
              <a:t>Concerns about the technical quality of interventions and achieving specific sectoral outcomes drive these tensions, and, critically, are often associated with questions around funding allocations and influence in response planning processes. These concerns reflect the broader perspective that the growth of MPC calls the current humanitarian coordination architecture into question, with the potential to reduce the role and power of clusters within it. </a:t>
            </a:r>
          </a:p>
          <a:p>
            <a:pPr marL="285750" indent="-285750">
              <a:buFont typeface="Arial" panose="020B0604020202020204" pitchFamily="34" charset="0"/>
              <a:buChar char="•"/>
            </a:pPr>
            <a:r>
              <a:rPr lang="en-US" sz="1800" b="1" i="0" u="none" strike="noStrike" baseline="0" dirty="0">
                <a:solidFill>
                  <a:srgbClr val="000000"/>
                </a:solidFill>
                <a:latin typeface="Myriad Pro"/>
              </a:rPr>
              <a:t>Some stakeholders, worried about the implications for sectoral budgets, pushed back on the use of MPC, which is not new</a:t>
            </a:r>
            <a:r>
              <a:rPr lang="en-US" sz="1800" b="0" i="0" u="none" strike="noStrike" baseline="0" dirty="0">
                <a:solidFill>
                  <a:srgbClr val="000000"/>
                </a:solidFill>
                <a:latin typeface="Myriad Pro"/>
              </a:rPr>
              <a:t>. It is based in part on concerns that reducing the volume of sector-specific transfers (CVA or in-kind) could also lead to a reduction in resources available for ‘softer’ programming components (e.g., </a:t>
            </a:r>
            <a:r>
              <a:rPr lang="en-US" sz="1800" b="0" i="0" u="none" strike="noStrike" baseline="0" dirty="0" err="1">
                <a:solidFill>
                  <a:srgbClr val="000000"/>
                </a:solidFill>
                <a:latin typeface="Myriad Pro"/>
              </a:rPr>
              <a:t>behaviour</a:t>
            </a:r>
            <a:r>
              <a:rPr lang="en-US" sz="1800" b="0" i="0" u="none" strike="noStrike" baseline="0" dirty="0">
                <a:solidFill>
                  <a:srgbClr val="000000"/>
                </a:solidFill>
                <a:latin typeface="Myriad Pro"/>
              </a:rPr>
              <a:t> change, capacity strengthening). These elements of a response are traditionally more challenging to fundraise for as they produce less tangible or immediate outputs but can be essential to achieving certain outcomes. One key informant reported hearing increasing discussions on the merits of ‘going back to sector-specific cash’, particularly from sectors that had been considered more comfortable with MPC, including food security, shelter, and WASH. Much of this seems to hinge on issues related to role legitimacy and funding. </a:t>
            </a:r>
          </a:p>
          <a:p>
            <a:pPr marL="285750" indent="-285750">
              <a:buFont typeface="Arial" panose="020B0604020202020204" pitchFamily="34" charset="0"/>
              <a:buChar char="•"/>
            </a:pPr>
            <a:r>
              <a:rPr lang="en-US" sz="1800" b="0" i="0" u="none" strike="noStrike" baseline="0" dirty="0">
                <a:solidFill>
                  <a:srgbClr val="000000"/>
                </a:solidFill>
                <a:latin typeface="Myriad Pro"/>
              </a:rPr>
              <a:t>On the other hand, </a:t>
            </a:r>
            <a:r>
              <a:rPr lang="en-US" sz="1800" b="1" i="0" u="none" strike="noStrike" baseline="0" dirty="0">
                <a:solidFill>
                  <a:srgbClr val="000000"/>
                </a:solidFill>
                <a:latin typeface="Myriad Pro"/>
              </a:rPr>
              <a:t>key informants also highlighted progress made in sectors such as health to identify when and how to combine MPC with sectoral CVA and other modalities to better address diverse needs </a:t>
            </a:r>
            <a:r>
              <a:rPr lang="en-US" sz="1800" b="0" i="0" u="none" strike="noStrike" baseline="0" dirty="0">
                <a:solidFill>
                  <a:srgbClr val="000000"/>
                </a:solidFill>
                <a:latin typeface="Myriad Pro"/>
              </a:rPr>
              <a:t>(see below on complementary programming). Key informants also reported increasing interest and acceptance from cluster coordinators on linking with MPC.</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69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1" i="0" u="none" strike="noStrike" baseline="0" dirty="0">
                <a:solidFill>
                  <a:srgbClr val="000000"/>
                </a:solidFill>
                <a:latin typeface="Myriad Pro"/>
              </a:rPr>
              <a:t>Several key informants raised the importance of transfer values, usually relating to the growing recognition of the limitations of standardized transfer values that do not take account of diverse needs and household compositions.</a:t>
            </a:r>
            <a:r>
              <a:rPr lang="en-US" sz="1800" b="0" i="0" u="none" strike="noStrike" baseline="0" dirty="0">
                <a:solidFill>
                  <a:srgbClr val="000000"/>
                </a:solidFill>
                <a:latin typeface="Myriad Pro"/>
              </a:rPr>
              <a:t> Key informants highlighted the need for tailoring transfer values to address specific needs, for example using approaches that allow unified/standard transfer values to be topped up with allocations for sectoral or other specific needs. This might include layering or sequencing MPC and sector-specific CVA, and/ or potentially through a case management approach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4148E-B49A-44D9-ADDA-4C1F6A41583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387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A person with a head wrap&#10;&#10;Description automatically generated">
            <a:extLst>
              <a:ext uri="{FF2B5EF4-FFF2-40B4-BE49-F238E27FC236}">
                <a16:creationId xmlns:a16="http://schemas.microsoft.com/office/drawing/2014/main" id="{4ACAF511-EADD-1F64-C23E-C4D6F93AED43}"/>
              </a:ext>
            </a:extLst>
          </p:cNvPr>
          <p:cNvPicPr>
            <a:picLocks noChangeAspect="1"/>
          </p:cNvPicPr>
          <p:nvPr userDrawn="1"/>
        </p:nvPicPr>
        <p:blipFill rotWithShape="1">
          <a:blip r:embed="rId2"/>
          <a:srcRect l="-1" t="1" r="5049" b="3931"/>
          <a:stretch/>
        </p:blipFill>
        <p:spPr>
          <a:xfrm>
            <a:off x="4812000" y="1422000"/>
            <a:ext cx="7380000" cy="5436000"/>
          </a:xfrm>
          <a:prstGeom prst="rect">
            <a:avLst/>
          </a:prstGeom>
        </p:spPr>
      </p:pic>
      <p:sp>
        <p:nvSpPr>
          <p:cNvPr id="2" name="Title 1">
            <a:extLst>
              <a:ext uri="{FF2B5EF4-FFF2-40B4-BE49-F238E27FC236}">
                <a16:creationId xmlns:a16="http://schemas.microsoft.com/office/drawing/2014/main" id="{E859A297-D9BC-82D4-A87E-2E073D34BE3A}"/>
              </a:ext>
            </a:extLst>
          </p:cNvPr>
          <p:cNvSpPr>
            <a:spLocks noGrp="1"/>
          </p:cNvSpPr>
          <p:nvPr>
            <p:ph type="ctrTitle"/>
          </p:nvPr>
        </p:nvSpPr>
        <p:spPr>
          <a:xfrm>
            <a:off x="739343" y="1323374"/>
            <a:ext cx="7947455" cy="1976480"/>
          </a:xfrm>
        </p:spPr>
        <p:txBody>
          <a:bodyPr anchor="b"/>
          <a:lstStyle>
            <a:lvl1pPr algn="l">
              <a:defRPr sz="6000"/>
            </a:lvl1pPr>
          </a:lstStyle>
          <a:p>
            <a:r>
              <a:rPr lang="en-US"/>
              <a:t>Click to edit Master title style</a:t>
            </a:r>
            <a:endParaRPr lang="en-ES"/>
          </a:p>
        </p:txBody>
      </p:sp>
      <p:sp>
        <p:nvSpPr>
          <p:cNvPr id="4" name="Date Placeholder 3">
            <a:extLst>
              <a:ext uri="{FF2B5EF4-FFF2-40B4-BE49-F238E27FC236}">
                <a16:creationId xmlns:a16="http://schemas.microsoft.com/office/drawing/2014/main" id="{29A7D742-E605-ECEE-160A-7F4AF9BD9E72}"/>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5" name="Footer Placeholder 4">
            <a:extLst>
              <a:ext uri="{FF2B5EF4-FFF2-40B4-BE49-F238E27FC236}">
                <a16:creationId xmlns:a16="http://schemas.microsoft.com/office/drawing/2014/main" id="{00A773AE-5407-F093-1F81-999881F741C4}"/>
              </a:ext>
            </a:extLst>
          </p:cNvPr>
          <p:cNvSpPr>
            <a:spLocks noGrp="1"/>
          </p:cNvSpPr>
          <p:nvPr>
            <p:ph type="ftr" sz="quarter" idx="11"/>
          </p:nvPr>
        </p:nvSpPr>
        <p:spPr/>
        <p:txBody>
          <a:bodyPr/>
          <a:lstStyle>
            <a:lvl1pPr>
              <a:defRPr>
                <a:solidFill>
                  <a:schemeClr val="bg1"/>
                </a:solidFill>
              </a:defRPr>
            </a:lvl1pPr>
          </a:lstStyle>
          <a:p>
            <a:endParaRPr lang="en-ES"/>
          </a:p>
        </p:txBody>
      </p:sp>
      <p:sp>
        <p:nvSpPr>
          <p:cNvPr id="6" name="Slide Number Placeholder 5">
            <a:extLst>
              <a:ext uri="{FF2B5EF4-FFF2-40B4-BE49-F238E27FC236}">
                <a16:creationId xmlns:a16="http://schemas.microsoft.com/office/drawing/2014/main" id="{EC181274-D6A3-A25D-890F-488DDFCAB8AF}"/>
              </a:ext>
            </a:extLst>
          </p:cNvPr>
          <p:cNvSpPr>
            <a:spLocks noGrp="1"/>
          </p:cNvSpPr>
          <p:nvPr>
            <p:ph type="sldNum" sz="quarter" idx="12"/>
          </p:nvPr>
        </p:nvSpPr>
        <p:spPr/>
        <p:txBody>
          <a:bodyPr/>
          <a:lstStyle>
            <a:lvl1pPr>
              <a:defRPr>
                <a:solidFill>
                  <a:schemeClr val="bg1"/>
                </a:solidFill>
              </a:defRPr>
            </a:lvl1pPr>
          </a:lstStyle>
          <a:p>
            <a:fld id="{4F9AA04D-1381-4746-A184-5A0E01DEFFB5}" type="slidenum">
              <a:rPr lang="en-ES" smtClean="0"/>
              <a:pPr/>
              <a:t>‹#›</a:t>
            </a:fld>
            <a:endParaRPr lang="en-ES"/>
          </a:p>
        </p:txBody>
      </p:sp>
      <p:pic>
        <p:nvPicPr>
          <p:cNvPr id="8" name="Picture 7" descr="A yellow circle with a red circle&#10;&#10;Description automatically generated">
            <a:extLst>
              <a:ext uri="{FF2B5EF4-FFF2-40B4-BE49-F238E27FC236}">
                <a16:creationId xmlns:a16="http://schemas.microsoft.com/office/drawing/2014/main" id="{32FF4303-4C69-7D7C-0FD7-AF9792147F9F}"/>
              </a:ext>
            </a:extLst>
          </p:cNvPr>
          <p:cNvPicPr>
            <a:picLocks noChangeAspect="1"/>
          </p:cNvPicPr>
          <p:nvPr userDrawn="1"/>
        </p:nvPicPr>
        <p:blipFill rotWithShape="1">
          <a:blip r:embed="rId3"/>
          <a:srcRect l="10150" t="84771" r="1717" b="-1035"/>
          <a:stretch/>
        </p:blipFill>
        <p:spPr>
          <a:xfrm>
            <a:off x="0" y="0"/>
            <a:ext cx="8640000" cy="1440000"/>
          </a:xfrm>
          <a:prstGeom prst="rect">
            <a:avLst/>
          </a:prstGeom>
        </p:spPr>
      </p:pic>
      <p:sp>
        <p:nvSpPr>
          <p:cNvPr id="15" name="Subtitle 2">
            <a:extLst>
              <a:ext uri="{FF2B5EF4-FFF2-40B4-BE49-F238E27FC236}">
                <a16:creationId xmlns:a16="http://schemas.microsoft.com/office/drawing/2014/main" id="{D7224AB9-986E-0677-A0C8-38C6DB822F63}"/>
              </a:ext>
            </a:extLst>
          </p:cNvPr>
          <p:cNvSpPr>
            <a:spLocks noGrp="1"/>
          </p:cNvSpPr>
          <p:nvPr>
            <p:ph type="subTitle" idx="1"/>
          </p:nvPr>
        </p:nvSpPr>
        <p:spPr>
          <a:xfrm>
            <a:off x="862914" y="3398480"/>
            <a:ext cx="4907692" cy="623211"/>
          </a:xfrm>
          <a:solidFill>
            <a:srgbClr val="CA2128"/>
          </a:solidFill>
        </p:spPr>
        <p:txBody>
          <a:bodyPr wrap="square" lIns="216000" tIns="144000" rIns="216000" bIns="144000" anchor="ctr">
            <a:sp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S"/>
          </a:p>
        </p:txBody>
      </p:sp>
    </p:spTree>
    <p:extLst>
      <p:ext uri="{BB962C8B-B14F-4D97-AF65-F5344CB8AC3E}">
        <p14:creationId xmlns:p14="http://schemas.microsoft.com/office/powerpoint/2010/main" val="3320977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C801EF-958E-E1F1-A4CB-7D3423C3B112}"/>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5" name="Footer Placeholder 4">
            <a:extLst>
              <a:ext uri="{FF2B5EF4-FFF2-40B4-BE49-F238E27FC236}">
                <a16:creationId xmlns:a16="http://schemas.microsoft.com/office/drawing/2014/main" id="{F22D2DEB-4ED4-5882-1C10-1B1B3D42687E}"/>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3665E5AD-3F68-BB9B-6E65-D30D5E6951E2}"/>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7" name="Picture 6" descr="A yellow circle with a blue circle and a blue circle&#10;&#10;Description automatically generated">
            <a:extLst>
              <a:ext uri="{FF2B5EF4-FFF2-40B4-BE49-F238E27FC236}">
                <a16:creationId xmlns:a16="http://schemas.microsoft.com/office/drawing/2014/main" id="{714F1619-B83C-C22B-A35F-86EE71CE2520}"/>
              </a:ext>
            </a:extLst>
          </p:cNvPr>
          <p:cNvPicPr>
            <a:picLocks noChangeAspect="1"/>
          </p:cNvPicPr>
          <p:nvPr userDrawn="1"/>
        </p:nvPicPr>
        <p:blipFill rotWithShape="1">
          <a:blip r:embed="rId2"/>
          <a:srcRect r="79971"/>
          <a:stretch/>
        </p:blipFill>
        <p:spPr>
          <a:xfrm rot="10800000">
            <a:off x="0" y="1314901"/>
            <a:ext cx="1379838" cy="6221863"/>
          </a:xfrm>
          <a:prstGeom prst="rect">
            <a:avLst/>
          </a:prstGeom>
        </p:spPr>
      </p:pic>
      <p:sp>
        <p:nvSpPr>
          <p:cNvPr id="2" name="Title 1">
            <a:extLst>
              <a:ext uri="{FF2B5EF4-FFF2-40B4-BE49-F238E27FC236}">
                <a16:creationId xmlns:a16="http://schemas.microsoft.com/office/drawing/2014/main" id="{5E3F5B3F-2C64-9FBF-32F9-19FA3C6B6512}"/>
              </a:ext>
            </a:extLst>
          </p:cNvPr>
          <p:cNvSpPr>
            <a:spLocks noGrp="1"/>
          </p:cNvSpPr>
          <p:nvPr>
            <p:ph type="title"/>
          </p:nvPr>
        </p:nvSpPr>
        <p:spPr/>
        <p:txBody>
          <a:bodyPr/>
          <a:lstStyle/>
          <a:p>
            <a:r>
              <a:rPr lang="en-US"/>
              <a:t>Click to edit Master title style</a:t>
            </a:r>
            <a:endParaRPr lang="en-ES"/>
          </a:p>
        </p:txBody>
      </p:sp>
      <p:sp>
        <p:nvSpPr>
          <p:cNvPr id="3" name="Vertical Text Placeholder 2">
            <a:extLst>
              <a:ext uri="{FF2B5EF4-FFF2-40B4-BE49-F238E27FC236}">
                <a16:creationId xmlns:a16="http://schemas.microsoft.com/office/drawing/2014/main" id="{CA26977E-C770-07BE-CA04-0D873BE186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Tree>
    <p:extLst>
      <p:ext uri="{BB962C8B-B14F-4D97-AF65-F5344CB8AC3E}">
        <p14:creationId xmlns:p14="http://schemas.microsoft.com/office/powerpoint/2010/main" val="106395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6ABDF-A433-1AC7-298B-C250E5DC81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ES"/>
          </a:p>
        </p:txBody>
      </p:sp>
      <p:sp>
        <p:nvSpPr>
          <p:cNvPr id="4" name="Date Placeholder 3">
            <a:extLst>
              <a:ext uri="{FF2B5EF4-FFF2-40B4-BE49-F238E27FC236}">
                <a16:creationId xmlns:a16="http://schemas.microsoft.com/office/drawing/2014/main" id="{50257C33-4E31-EEAC-8941-7BE62248D5AA}"/>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5" name="Footer Placeholder 4">
            <a:extLst>
              <a:ext uri="{FF2B5EF4-FFF2-40B4-BE49-F238E27FC236}">
                <a16:creationId xmlns:a16="http://schemas.microsoft.com/office/drawing/2014/main" id="{CDBF8AB0-2329-F675-F5D8-F5E1F4468673}"/>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5A899D1-C77F-24A2-1E0A-3493C23E9167}"/>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7" name="Picture 6" descr="A yellow circle with a blue circle and a blue circle&#10;&#10;Description automatically generated">
            <a:extLst>
              <a:ext uri="{FF2B5EF4-FFF2-40B4-BE49-F238E27FC236}">
                <a16:creationId xmlns:a16="http://schemas.microsoft.com/office/drawing/2014/main" id="{A20F0D92-F989-EA95-E748-66CE5DC927DF}"/>
              </a:ext>
            </a:extLst>
          </p:cNvPr>
          <p:cNvPicPr>
            <a:picLocks noChangeAspect="1"/>
          </p:cNvPicPr>
          <p:nvPr userDrawn="1"/>
        </p:nvPicPr>
        <p:blipFill rotWithShape="1">
          <a:blip r:embed="rId2"/>
          <a:srcRect r="79971"/>
          <a:stretch/>
        </p:blipFill>
        <p:spPr>
          <a:xfrm rot="10800000">
            <a:off x="0" y="1314901"/>
            <a:ext cx="1379838" cy="6221863"/>
          </a:xfrm>
          <a:prstGeom prst="rect">
            <a:avLst/>
          </a:prstGeom>
        </p:spPr>
      </p:pic>
      <p:sp>
        <p:nvSpPr>
          <p:cNvPr id="3" name="Vertical Text Placeholder 2">
            <a:extLst>
              <a:ext uri="{FF2B5EF4-FFF2-40B4-BE49-F238E27FC236}">
                <a16:creationId xmlns:a16="http://schemas.microsoft.com/office/drawing/2014/main" id="{4BEBC079-D8AC-9D8A-3AE7-1F2A99A098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Tree>
    <p:extLst>
      <p:ext uri="{BB962C8B-B14F-4D97-AF65-F5344CB8AC3E}">
        <p14:creationId xmlns:p14="http://schemas.microsoft.com/office/powerpoint/2010/main" val="39567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28113E-668E-586C-3A11-388F6B099595}"/>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5" name="Footer Placeholder 4">
            <a:extLst>
              <a:ext uri="{FF2B5EF4-FFF2-40B4-BE49-F238E27FC236}">
                <a16:creationId xmlns:a16="http://schemas.microsoft.com/office/drawing/2014/main" id="{E26F62B5-5B1B-E0A8-8ACB-5579F23C2A6E}"/>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C085DA20-7FB0-5578-1945-AD5C4C1AC657}"/>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8" name="Picture 7" descr="A yellow circle with a blue circle and a blue circle&#10;&#10;Description automatically generated">
            <a:extLst>
              <a:ext uri="{FF2B5EF4-FFF2-40B4-BE49-F238E27FC236}">
                <a16:creationId xmlns:a16="http://schemas.microsoft.com/office/drawing/2014/main" id="{9B38ABA2-04FC-CF46-BFEC-18D9462B0AC1}"/>
              </a:ext>
            </a:extLst>
          </p:cNvPr>
          <p:cNvPicPr>
            <a:picLocks noChangeAspect="1"/>
          </p:cNvPicPr>
          <p:nvPr userDrawn="1"/>
        </p:nvPicPr>
        <p:blipFill rotWithShape="1">
          <a:blip r:embed="rId2"/>
          <a:srcRect r="79971"/>
          <a:stretch/>
        </p:blipFill>
        <p:spPr>
          <a:xfrm>
            <a:off x="10812162" y="-450422"/>
            <a:ext cx="1379838" cy="6221863"/>
          </a:xfrm>
          <a:prstGeom prst="rect">
            <a:avLst/>
          </a:prstGeom>
        </p:spPr>
      </p:pic>
      <p:sp>
        <p:nvSpPr>
          <p:cNvPr id="3" name="Content Placeholder 2">
            <a:extLst>
              <a:ext uri="{FF2B5EF4-FFF2-40B4-BE49-F238E27FC236}">
                <a16:creationId xmlns:a16="http://schemas.microsoft.com/office/drawing/2014/main" id="{C08E04C0-BD34-AFCE-56F8-B1B82A825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
        <p:nvSpPr>
          <p:cNvPr id="2" name="Title 1">
            <a:extLst>
              <a:ext uri="{FF2B5EF4-FFF2-40B4-BE49-F238E27FC236}">
                <a16:creationId xmlns:a16="http://schemas.microsoft.com/office/drawing/2014/main" id="{C917B006-54E0-C34B-1C29-587153879A04}"/>
              </a:ext>
            </a:extLst>
          </p:cNvPr>
          <p:cNvSpPr>
            <a:spLocks noGrp="1"/>
          </p:cNvSpPr>
          <p:nvPr>
            <p:ph type="title"/>
          </p:nvPr>
        </p:nvSpPr>
        <p:spPr/>
        <p:txBody>
          <a:bodyPr/>
          <a:lstStyle/>
          <a:p>
            <a:r>
              <a:rPr lang="en-US"/>
              <a:t>Click to edit Master title style</a:t>
            </a:r>
            <a:endParaRPr lang="en-ES"/>
          </a:p>
        </p:txBody>
      </p:sp>
    </p:spTree>
    <p:extLst>
      <p:ext uri="{BB962C8B-B14F-4D97-AF65-F5344CB8AC3E}">
        <p14:creationId xmlns:p14="http://schemas.microsoft.com/office/powerpoint/2010/main" val="404004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38A283-9307-7DC9-A62A-C1C5BF96C678}"/>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5" name="Footer Placeholder 4">
            <a:extLst>
              <a:ext uri="{FF2B5EF4-FFF2-40B4-BE49-F238E27FC236}">
                <a16:creationId xmlns:a16="http://schemas.microsoft.com/office/drawing/2014/main" id="{91F4026B-8D5B-A7C8-8CE7-C1C867BAE48D}"/>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C79EFFBF-2D6F-C2BE-3B23-060C422B41D3}"/>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7" name="Picture 6" descr="A yellow circle with a red circle&#10;&#10;Description automatically generated">
            <a:extLst>
              <a:ext uri="{FF2B5EF4-FFF2-40B4-BE49-F238E27FC236}">
                <a16:creationId xmlns:a16="http://schemas.microsoft.com/office/drawing/2014/main" id="{01E2D7F5-24B5-2333-72DD-81DE5C024254}"/>
              </a:ext>
            </a:extLst>
          </p:cNvPr>
          <p:cNvPicPr>
            <a:picLocks noChangeAspect="1"/>
          </p:cNvPicPr>
          <p:nvPr userDrawn="1"/>
        </p:nvPicPr>
        <p:blipFill rotWithShape="1">
          <a:blip r:embed="rId2"/>
          <a:srcRect l="1346" t="73579" r="-1346" b="-1491"/>
          <a:stretch/>
        </p:blipFill>
        <p:spPr>
          <a:xfrm>
            <a:off x="2570205" y="0"/>
            <a:ext cx="9852348" cy="2483708"/>
          </a:xfrm>
          <a:prstGeom prst="rect">
            <a:avLst/>
          </a:prstGeom>
        </p:spPr>
      </p:pic>
      <p:sp>
        <p:nvSpPr>
          <p:cNvPr id="8" name="Subtitle 2">
            <a:extLst>
              <a:ext uri="{FF2B5EF4-FFF2-40B4-BE49-F238E27FC236}">
                <a16:creationId xmlns:a16="http://schemas.microsoft.com/office/drawing/2014/main" id="{33790496-8292-DA5D-24B9-F878B7F06B86}"/>
              </a:ext>
            </a:extLst>
          </p:cNvPr>
          <p:cNvSpPr>
            <a:spLocks noGrp="1"/>
          </p:cNvSpPr>
          <p:nvPr>
            <p:ph type="subTitle" idx="1"/>
          </p:nvPr>
        </p:nvSpPr>
        <p:spPr>
          <a:xfrm>
            <a:off x="838201" y="4606106"/>
            <a:ext cx="4907692" cy="623211"/>
          </a:xfrm>
          <a:solidFill>
            <a:srgbClr val="CA2128"/>
          </a:solidFill>
        </p:spPr>
        <p:txBody>
          <a:bodyPr wrap="square" lIns="216000" tIns="144000" rIns="216000" bIns="144000" anchor="ctr">
            <a:sp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S"/>
          </a:p>
        </p:txBody>
      </p:sp>
      <p:sp>
        <p:nvSpPr>
          <p:cNvPr id="2" name="Title 1">
            <a:extLst>
              <a:ext uri="{FF2B5EF4-FFF2-40B4-BE49-F238E27FC236}">
                <a16:creationId xmlns:a16="http://schemas.microsoft.com/office/drawing/2014/main" id="{ED11AE98-599A-86E8-F372-F00E3512922E}"/>
              </a:ext>
            </a:extLst>
          </p:cNvPr>
          <p:cNvSpPr>
            <a:spLocks noGrp="1"/>
          </p:cNvSpPr>
          <p:nvPr>
            <p:ph type="title"/>
          </p:nvPr>
        </p:nvSpPr>
        <p:spPr>
          <a:xfrm>
            <a:off x="704335" y="1709738"/>
            <a:ext cx="10643115" cy="2852737"/>
          </a:xfrm>
        </p:spPr>
        <p:txBody>
          <a:bodyPr anchor="b"/>
          <a:lstStyle>
            <a:lvl1pPr>
              <a:defRPr sz="6000"/>
            </a:lvl1pPr>
          </a:lstStyle>
          <a:p>
            <a:r>
              <a:rPr lang="en-US"/>
              <a:t>Click to edit Master title style</a:t>
            </a:r>
            <a:endParaRPr lang="en-ES"/>
          </a:p>
        </p:txBody>
      </p:sp>
    </p:spTree>
    <p:extLst>
      <p:ext uri="{BB962C8B-B14F-4D97-AF65-F5344CB8AC3E}">
        <p14:creationId xmlns:p14="http://schemas.microsoft.com/office/powerpoint/2010/main" val="240204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F76DB5A-12D3-96C8-2345-A9B9FDD1A238}"/>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6" name="Footer Placeholder 5">
            <a:extLst>
              <a:ext uri="{FF2B5EF4-FFF2-40B4-BE49-F238E27FC236}">
                <a16:creationId xmlns:a16="http://schemas.microsoft.com/office/drawing/2014/main" id="{CD28AA64-6213-5721-8AAE-95EF5F517761}"/>
              </a:ext>
            </a:extLst>
          </p:cNvPr>
          <p:cNvSpPr>
            <a:spLocks noGrp="1"/>
          </p:cNvSpPr>
          <p:nvPr>
            <p:ph type="ftr" sz="quarter" idx="11"/>
          </p:nvPr>
        </p:nvSpPr>
        <p:spPr/>
        <p:txBody>
          <a:bodyPr/>
          <a:lstStyle/>
          <a:p>
            <a:endParaRPr lang="en-ES"/>
          </a:p>
        </p:txBody>
      </p:sp>
      <p:sp>
        <p:nvSpPr>
          <p:cNvPr id="7" name="Slide Number Placeholder 6">
            <a:extLst>
              <a:ext uri="{FF2B5EF4-FFF2-40B4-BE49-F238E27FC236}">
                <a16:creationId xmlns:a16="http://schemas.microsoft.com/office/drawing/2014/main" id="{EAB4035D-2EA4-EAE2-1C35-31842D971533}"/>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8" name="Picture 7" descr="A yellow circle with a blue circle and a blue circle&#10;&#10;Description automatically generated">
            <a:extLst>
              <a:ext uri="{FF2B5EF4-FFF2-40B4-BE49-F238E27FC236}">
                <a16:creationId xmlns:a16="http://schemas.microsoft.com/office/drawing/2014/main" id="{79E30ADB-15EA-EA98-C54A-4B62F69F949E}"/>
              </a:ext>
            </a:extLst>
          </p:cNvPr>
          <p:cNvPicPr>
            <a:picLocks noChangeAspect="1"/>
          </p:cNvPicPr>
          <p:nvPr userDrawn="1"/>
        </p:nvPicPr>
        <p:blipFill rotWithShape="1">
          <a:blip r:embed="rId2"/>
          <a:srcRect r="79971"/>
          <a:stretch/>
        </p:blipFill>
        <p:spPr>
          <a:xfrm>
            <a:off x="10812162" y="-450422"/>
            <a:ext cx="1379838" cy="6221863"/>
          </a:xfrm>
          <a:prstGeom prst="rect">
            <a:avLst/>
          </a:prstGeom>
        </p:spPr>
      </p:pic>
      <p:sp>
        <p:nvSpPr>
          <p:cNvPr id="2" name="Title 1">
            <a:extLst>
              <a:ext uri="{FF2B5EF4-FFF2-40B4-BE49-F238E27FC236}">
                <a16:creationId xmlns:a16="http://schemas.microsoft.com/office/drawing/2014/main" id="{39E2BA73-94A9-789B-807D-50D03153AF36}"/>
              </a:ext>
            </a:extLst>
          </p:cNvPr>
          <p:cNvSpPr>
            <a:spLocks noGrp="1"/>
          </p:cNvSpPr>
          <p:nvPr>
            <p:ph type="title"/>
          </p:nvPr>
        </p:nvSpPr>
        <p:spPr/>
        <p:txBody>
          <a:bodyPr/>
          <a:lstStyle/>
          <a:p>
            <a:r>
              <a:rPr lang="en-US"/>
              <a:t>Click to edit Master title style</a:t>
            </a:r>
            <a:endParaRPr lang="en-ES"/>
          </a:p>
        </p:txBody>
      </p:sp>
      <p:sp>
        <p:nvSpPr>
          <p:cNvPr id="3" name="Content Placeholder 2">
            <a:extLst>
              <a:ext uri="{FF2B5EF4-FFF2-40B4-BE49-F238E27FC236}">
                <a16:creationId xmlns:a16="http://schemas.microsoft.com/office/drawing/2014/main" id="{FD5E5973-A221-5C0F-7B23-557D318F91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
        <p:nvSpPr>
          <p:cNvPr id="4" name="Content Placeholder 3">
            <a:extLst>
              <a:ext uri="{FF2B5EF4-FFF2-40B4-BE49-F238E27FC236}">
                <a16:creationId xmlns:a16="http://schemas.microsoft.com/office/drawing/2014/main" id="{A08EE1AD-5574-AFA3-9E07-CAB024C227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Tree>
    <p:extLst>
      <p:ext uri="{BB962C8B-B14F-4D97-AF65-F5344CB8AC3E}">
        <p14:creationId xmlns:p14="http://schemas.microsoft.com/office/powerpoint/2010/main" val="2004997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4469B5D-20F6-3CF0-AB5B-EB7F99D827C3}"/>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8" name="Footer Placeholder 7">
            <a:extLst>
              <a:ext uri="{FF2B5EF4-FFF2-40B4-BE49-F238E27FC236}">
                <a16:creationId xmlns:a16="http://schemas.microsoft.com/office/drawing/2014/main" id="{143EE99D-E93E-4A53-BA0C-16A03586FA03}"/>
              </a:ext>
            </a:extLst>
          </p:cNvPr>
          <p:cNvSpPr>
            <a:spLocks noGrp="1"/>
          </p:cNvSpPr>
          <p:nvPr>
            <p:ph type="ftr" sz="quarter" idx="11"/>
          </p:nvPr>
        </p:nvSpPr>
        <p:spPr/>
        <p:txBody>
          <a:bodyPr/>
          <a:lstStyle/>
          <a:p>
            <a:endParaRPr lang="en-ES"/>
          </a:p>
        </p:txBody>
      </p:sp>
      <p:sp>
        <p:nvSpPr>
          <p:cNvPr id="9" name="Slide Number Placeholder 8">
            <a:extLst>
              <a:ext uri="{FF2B5EF4-FFF2-40B4-BE49-F238E27FC236}">
                <a16:creationId xmlns:a16="http://schemas.microsoft.com/office/drawing/2014/main" id="{2C5865F4-59A6-8F5A-3E1C-24AD61FF56B5}"/>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10" name="Picture 9" descr="A yellow circle with a blue circle and a blue circle&#10;&#10;Description automatically generated">
            <a:extLst>
              <a:ext uri="{FF2B5EF4-FFF2-40B4-BE49-F238E27FC236}">
                <a16:creationId xmlns:a16="http://schemas.microsoft.com/office/drawing/2014/main" id="{80D86A1C-C4F5-7FA5-5B24-D8F9ADC22BF1}"/>
              </a:ext>
            </a:extLst>
          </p:cNvPr>
          <p:cNvPicPr>
            <a:picLocks noChangeAspect="1"/>
          </p:cNvPicPr>
          <p:nvPr userDrawn="1"/>
        </p:nvPicPr>
        <p:blipFill rotWithShape="1">
          <a:blip r:embed="rId2"/>
          <a:srcRect r="79971"/>
          <a:stretch/>
        </p:blipFill>
        <p:spPr>
          <a:xfrm>
            <a:off x="10812162" y="-450422"/>
            <a:ext cx="1379838" cy="6221863"/>
          </a:xfrm>
          <a:prstGeom prst="rect">
            <a:avLst/>
          </a:prstGeom>
        </p:spPr>
      </p:pic>
      <p:sp>
        <p:nvSpPr>
          <p:cNvPr id="4" name="Content Placeholder 3">
            <a:extLst>
              <a:ext uri="{FF2B5EF4-FFF2-40B4-BE49-F238E27FC236}">
                <a16:creationId xmlns:a16="http://schemas.microsoft.com/office/drawing/2014/main" id="{8BBD1BE1-A716-3624-1428-E42FACC9B1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
        <p:nvSpPr>
          <p:cNvPr id="6" name="Content Placeholder 5">
            <a:extLst>
              <a:ext uri="{FF2B5EF4-FFF2-40B4-BE49-F238E27FC236}">
                <a16:creationId xmlns:a16="http://schemas.microsoft.com/office/drawing/2014/main" id="{8339DE27-5AB3-544A-3FA2-B43937F5FD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
        <p:nvSpPr>
          <p:cNvPr id="19" name="Title 18">
            <a:extLst>
              <a:ext uri="{FF2B5EF4-FFF2-40B4-BE49-F238E27FC236}">
                <a16:creationId xmlns:a16="http://schemas.microsoft.com/office/drawing/2014/main" id="{287C5110-C8EA-080A-9C1A-DD42E123DCAE}"/>
              </a:ext>
            </a:extLst>
          </p:cNvPr>
          <p:cNvSpPr>
            <a:spLocks noGrp="1"/>
          </p:cNvSpPr>
          <p:nvPr>
            <p:ph type="title"/>
          </p:nvPr>
        </p:nvSpPr>
        <p:spPr/>
        <p:txBody>
          <a:bodyPr/>
          <a:lstStyle/>
          <a:p>
            <a:r>
              <a:rPr lang="en-US"/>
              <a:t>Click to edit Master title style</a:t>
            </a:r>
            <a:endParaRPr lang="en-ES"/>
          </a:p>
        </p:txBody>
      </p:sp>
      <p:sp>
        <p:nvSpPr>
          <p:cNvPr id="21" name="Content Placeholder 5">
            <a:extLst>
              <a:ext uri="{FF2B5EF4-FFF2-40B4-BE49-F238E27FC236}">
                <a16:creationId xmlns:a16="http://schemas.microsoft.com/office/drawing/2014/main" id="{12E14831-5E0F-F87B-F7E3-7024D74597A1}"/>
              </a:ext>
            </a:extLst>
          </p:cNvPr>
          <p:cNvSpPr>
            <a:spLocks noGrp="1"/>
          </p:cNvSpPr>
          <p:nvPr>
            <p:ph sz="quarter" idx="13" hasCustomPrompt="1"/>
          </p:nvPr>
        </p:nvSpPr>
        <p:spPr>
          <a:xfrm>
            <a:off x="6172200" y="1817653"/>
            <a:ext cx="3218935" cy="623211"/>
          </a:xfrm>
          <a:solidFill>
            <a:srgbClr val="CA2128"/>
          </a:solidFill>
        </p:spPr>
        <p:txBody>
          <a:bodyPr wrap="square" lIns="216000" tIns="144000" rIns="216000" bIns="144000">
            <a:spAutoFit/>
          </a:bodyPr>
          <a:lstStyle>
            <a:lvl1pPr marL="0" indent="0">
              <a:buNone/>
              <a:defRPr sz="2400">
                <a:solidFill>
                  <a:schemeClr val="bg1"/>
                </a:solidFill>
              </a:defRPr>
            </a:lvl1pPr>
          </a:lstStyle>
          <a:p>
            <a:pPr lvl="0"/>
            <a:r>
              <a:rPr lang="en-GB"/>
              <a:t>Click to add subtitle</a:t>
            </a:r>
            <a:endParaRPr lang="en-ES"/>
          </a:p>
        </p:txBody>
      </p:sp>
      <p:sp>
        <p:nvSpPr>
          <p:cNvPr id="22" name="Content Placeholder 5">
            <a:extLst>
              <a:ext uri="{FF2B5EF4-FFF2-40B4-BE49-F238E27FC236}">
                <a16:creationId xmlns:a16="http://schemas.microsoft.com/office/drawing/2014/main" id="{1A9B2886-A39C-C855-4CC4-ADE9738C4D3A}"/>
              </a:ext>
            </a:extLst>
          </p:cNvPr>
          <p:cNvSpPr>
            <a:spLocks noGrp="1"/>
          </p:cNvSpPr>
          <p:nvPr>
            <p:ph sz="quarter" idx="14" hasCustomPrompt="1"/>
          </p:nvPr>
        </p:nvSpPr>
        <p:spPr>
          <a:xfrm>
            <a:off x="838200" y="1817652"/>
            <a:ext cx="3218935" cy="623211"/>
          </a:xfrm>
          <a:solidFill>
            <a:srgbClr val="CA2128"/>
          </a:solidFill>
        </p:spPr>
        <p:txBody>
          <a:bodyPr wrap="square" lIns="216000" tIns="144000" rIns="216000" bIns="144000">
            <a:spAutoFit/>
          </a:bodyPr>
          <a:lstStyle>
            <a:lvl1pPr marL="0" indent="0">
              <a:buNone/>
              <a:defRPr sz="2400">
                <a:solidFill>
                  <a:schemeClr val="bg1"/>
                </a:solidFill>
              </a:defRPr>
            </a:lvl1pPr>
          </a:lstStyle>
          <a:p>
            <a:pPr lvl="0"/>
            <a:r>
              <a:rPr lang="en-GB"/>
              <a:t>Click to add subtitle</a:t>
            </a:r>
            <a:endParaRPr lang="en-ES"/>
          </a:p>
        </p:txBody>
      </p:sp>
    </p:spTree>
    <p:extLst>
      <p:ext uri="{BB962C8B-B14F-4D97-AF65-F5344CB8AC3E}">
        <p14:creationId xmlns:p14="http://schemas.microsoft.com/office/powerpoint/2010/main" val="266352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C3D7AF5-AC28-BD47-5FA8-0EB28383C933}"/>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4" name="Footer Placeholder 3">
            <a:extLst>
              <a:ext uri="{FF2B5EF4-FFF2-40B4-BE49-F238E27FC236}">
                <a16:creationId xmlns:a16="http://schemas.microsoft.com/office/drawing/2014/main" id="{989AA6D3-3465-ECAC-1645-EB0FB53F9532}"/>
              </a:ext>
            </a:extLst>
          </p:cNvPr>
          <p:cNvSpPr>
            <a:spLocks noGrp="1"/>
          </p:cNvSpPr>
          <p:nvPr>
            <p:ph type="ftr" sz="quarter" idx="11"/>
          </p:nvPr>
        </p:nvSpPr>
        <p:spPr/>
        <p:txBody>
          <a:bodyPr/>
          <a:lstStyle/>
          <a:p>
            <a:endParaRPr lang="en-ES"/>
          </a:p>
        </p:txBody>
      </p:sp>
      <p:sp>
        <p:nvSpPr>
          <p:cNvPr id="5" name="Slide Number Placeholder 4">
            <a:extLst>
              <a:ext uri="{FF2B5EF4-FFF2-40B4-BE49-F238E27FC236}">
                <a16:creationId xmlns:a16="http://schemas.microsoft.com/office/drawing/2014/main" id="{056C058D-3C7B-DDBB-DCAA-39DC16EC542B}"/>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6" name="Picture 5" descr="A yellow circle with a blue circle and a blue circle&#10;&#10;Description automatically generated">
            <a:extLst>
              <a:ext uri="{FF2B5EF4-FFF2-40B4-BE49-F238E27FC236}">
                <a16:creationId xmlns:a16="http://schemas.microsoft.com/office/drawing/2014/main" id="{0724B241-9942-D88A-73EF-F1306062ED48}"/>
              </a:ext>
            </a:extLst>
          </p:cNvPr>
          <p:cNvPicPr>
            <a:picLocks noChangeAspect="1"/>
          </p:cNvPicPr>
          <p:nvPr userDrawn="1"/>
        </p:nvPicPr>
        <p:blipFill rotWithShape="1">
          <a:blip r:embed="rId2"/>
          <a:srcRect r="79971"/>
          <a:stretch/>
        </p:blipFill>
        <p:spPr>
          <a:xfrm>
            <a:off x="10812162" y="-450422"/>
            <a:ext cx="1379838" cy="6221863"/>
          </a:xfrm>
          <a:prstGeom prst="rect">
            <a:avLst/>
          </a:prstGeom>
        </p:spPr>
      </p:pic>
      <p:sp>
        <p:nvSpPr>
          <p:cNvPr id="2" name="Title 1">
            <a:extLst>
              <a:ext uri="{FF2B5EF4-FFF2-40B4-BE49-F238E27FC236}">
                <a16:creationId xmlns:a16="http://schemas.microsoft.com/office/drawing/2014/main" id="{49FB3189-B1FB-2DD6-0D62-8D3390CE2652}"/>
              </a:ext>
            </a:extLst>
          </p:cNvPr>
          <p:cNvSpPr>
            <a:spLocks noGrp="1"/>
          </p:cNvSpPr>
          <p:nvPr>
            <p:ph type="title"/>
          </p:nvPr>
        </p:nvSpPr>
        <p:spPr/>
        <p:txBody>
          <a:bodyPr/>
          <a:lstStyle/>
          <a:p>
            <a:r>
              <a:rPr lang="en-US"/>
              <a:t>Click to edit Master title style</a:t>
            </a:r>
            <a:endParaRPr lang="en-ES"/>
          </a:p>
        </p:txBody>
      </p:sp>
    </p:spTree>
    <p:extLst>
      <p:ext uri="{BB962C8B-B14F-4D97-AF65-F5344CB8AC3E}">
        <p14:creationId xmlns:p14="http://schemas.microsoft.com/office/powerpoint/2010/main" val="2782783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C24E65-70A6-0EB2-ECF0-5D17C1BF679E}"/>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3" name="Footer Placeholder 2">
            <a:extLst>
              <a:ext uri="{FF2B5EF4-FFF2-40B4-BE49-F238E27FC236}">
                <a16:creationId xmlns:a16="http://schemas.microsoft.com/office/drawing/2014/main" id="{7860749A-896E-BC54-5A91-A2A9B366CB87}"/>
              </a:ext>
            </a:extLst>
          </p:cNvPr>
          <p:cNvSpPr>
            <a:spLocks noGrp="1"/>
          </p:cNvSpPr>
          <p:nvPr>
            <p:ph type="ftr" sz="quarter" idx="11"/>
          </p:nvPr>
        </p:nvSpPr>
        <p:spPr/>
        <p:txBody>
          <a:bodyPr/>
          <a:lstStyle/>
          <a:p>
            <a:endParaRPr lang="en-ES"/>
          </a:p>
        </p:txBody>
      </p:sp>
      <p:sp>
        <p:nvSpPr>
          <p:cNvPr id="4" name="Slide Number Placeholder 3">
            <a:extLst>
              <a:ext uri="{FF2B5EF4-FFF2-40B4-BE49-F238E27FC236}">
                <a16:creationId xmlns:a16="http://schemas.microsoft.com/office/drawing/2014/main" id="{3816A5B2-2347-3C74-8094-19EB4174FAA9}"/>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5" name="Picture 4" descr="A yellow circle with a red circle&#10;&#10;Description automatically generated">
            <a:extLst>
              <a:ext uri="{FF2B5EF4-FFF2-40B4-BE49-F238E27FC236}">
                <a16:creationId xmlns:a16="http://schemas.microsoft.com/office/drawing/2014/main" id="{DC108A9D-229A-B847-CAAB-AE06C427818D}"/>
              </a:ext>
            </a:extLst>
          </p:cNvPr>
          <p:cNvPicPr>
            <a:picLocks noChangeAspect="1"/>
          </p:cNvPicPr>
          <p:nvPr userDrawn="1"/>
        </p:nvPicPr>
        <p:blipFill rotWithShape="1">
          <a:blip r:embed="rId2"/>
          <a:srcRect l="1346" t="81364" r="-1346" b="-9276"/>
          <a:stretch/>
        </p:blipFill>
        <p:spPr>
          <a:xfrm>
            <a:off x="-185351" y="0"/>
            <a:ext cx="8435883" cy="2126627"/>
          </a:xfrm>
          <a:prstGeom prst="rect">
            <a:avLst/>
          </a:prstGeom>
        </p:spPr>
      </p:pic>
    </p:spTree>
    <p:extLst>
      <p:ext uri="{BB962C8B-B14F-4D97-AF65-F5344CB8AC3E}">
        <p14:creationId xmlns:p14="http://schemas.microsoft.com/office/powerpoint/2010/main" val="2763243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1C27A-863A-64A8-A7A6-F55235858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S"/>
          </a:p>
        </p:txBody>
      </p:sp>
      <p:sp>
        <p:nvSpPr>
          <p:cNvPr id="4" name="Text Placeholder 3">
            <a:extLst>
              <a:ext uri="{FF2B5EF4-FFF2-40B4-BE49-F238E27FC236}">
                <a16:creationId xmlns:a16="http://schemas.microsoft.com/office/drawing/2014/main" id="{32207D07-E997-F259-4E39-D49C5EA55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D9BFF-BBAB-D44E-DF78-406457F5FC2D}"/>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6" name="Footer Placeholder 5">
            <a:extLst>
              <a:ext uri="{FF2B5EF4-FFF2-40B4-BE49-F238E27FC236}">
                <a16:creationId xmlns:a16="http://schemas.microsoft.com/office/drawing/2014/main" id="{62B717F8-3F4F-73B9-1766-316D22A29152}"/>
              </a:ext>
            </a:extLst>
          </p:cNvPr>
          <p:cNvSpPr>
            <a:spLocks noGrp="1"/>
          </p:cNvSpPr>
          <p:nvPr>
            <p:ph type="ftr" sz="quarter" idx="11"/>
          </p:nvPr>
        </p:nvSpPr>
        <p:spPr/>
        <p:txBody>
          <a:bodyPr/>
          <a:lstStyle/>
          <a:p>
            <a:endParaRPr lang="en-ES"/>
          </a:p>
        </p:txBody>
      </p:sp>
      <p:sp>
        <p:nvSpPr>
          <p:cNvPr id="7" name="Slide Number Placeholder 6">
            <a:extLst>
              <a:ext uri="{FF2B5EF4-FFF2-40B4-BE49-F238E27FC236}">
                <a16:creationId xmlns:a16="http://schemas.microsoft.com/office/drawing/2014/main" id="{9EC37379-028C-DE26-162C-777351E6C9E0}"/>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8" name="Picture 7" descr="A yellow circle with a blue circle and a blue circle&#10;&#10;Description automatically generated">
            <a:extLst>
              <a:ext uri="{FF2B5EF4-FFF2-40B4-BE49-F238E27FC236}">
                <a16:creationId xmlns:a16="http://schemas.microsoft.com/office/drawing/2014/main" id="{4B3AF91C-2469-D057-F62C-99418886A8C9}"/>
              </a:ext>
            </a:extLst>
          </p:cNvPr>
          <p:cNvPicPr>
            <a:picLocks noChangeAspect="1"/>
          </p:cNvPicPr>
          <p:nvPr userDrawn="1"/>
        </p:nvPicPr>
        <p:blipFill rotWithShape="1">
          <a:blip r:embed="rId2"/>
          <a:srcRect r="79971"/>
          <a:stretch/>
        </p:blipFill>
        <p:spPr>
          <a:xfrm>
            <a:off x="10812162" y="-450422"/>
            <a:ext cx="1379838" cy="6221863"/>
          </a:xfrm>
          <a:prstGeom prst="rect">
            <a:avLst/>
          </a:prstGeom>
        </p:spPr>
      </p:pic>
      <p:sp>
        <p:nvSpPr>
          <p:cNvPr id="3" name="Content Placeholder 2">
            <a:extLst>
              <a:ext uri="{FF2B5EF4-FFF2-40B4-BE49-F238E27FC236}">
                <a16:creationId xmlns:a16="http://schemas.microsoft.com/office/drawing/2014/main" id="{388F449F-6F8C-1471-1373-0761303FE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Tree>
    <p:extLst>
      <p:ext uri="{BB962C8B-B14F-4D97-AF65-F5344CB8AC3E}">
        <p14:creationId xmlns:p14="http://schemas.microsoft.com/office/powerpoint/2010/main" val="114659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C64E2-6718-90C1-9D1B-3B3C5EBAEA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S"/>
          </a:p>
        </p:txBody>
      </p:sp>
      <p:sp>
        <p:nvSpPr>
          <p:cNvPr id="4" name="Text Placeholder 3">
            <a:extLst>
              <a:ext uri="{FF2B5EF4-FFF2-40B4-BE49-F238E27FC236}">
                <a16:creationId xmlns:a16="http://schemas.microsoft.com/office/drawing/2014/main" id="{AEED15E6-6165-62F4-07B9-78BF6B719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6DF59-5C54-E603-6F53-3C067A28722B}"/>
              </a:ext>
            </a:extLst>
          </p:cNvPr>
          <p:cNvSpPr>
            <a:spLocks noGrp="1"/>
          </p:cNvSpPr>
          <p:nvPr>
            <p:ph type="dt" sz="half" idx="10"/>
          </p:nvPr>
        </p:nvSpPr>
        <p:spPr/>
        <p:txBody>
          <a:bodyPr/>
          <a:lstStyle/>
          <a:p>
            <a:fld id="{8E6F7D9C-09E2-9C40-99ED-6CFD1F4F93BF}" type="datetimeFigureOut">
              <a:rPr lang="en-ES" smtClean="0"/>
              <a:t>02/26/2024</a:t>
            </a:fld>
            <a:endParaRPr lang="en-ES"/>
          </a:p>
        </p:txBody>
      </p:sp>
      <p:sp>
        <p:nvSpPr>
          <p:cNvPr id="6" name="Footer Placeholder 5">
            <a:extLst>
              <a:ext uri="{FF2B5EF4-FFF2-40B4-BE49-F238E27FC236}">
                <a16:creationId xmlns:a16="http://schemas.microsoft.com/office/drawing/2014/main" id="{5A98A080-135F-FCD1-F83B-D5F3D6D8DFD6}"/>
              </a:ext>
            </a:extLst>
          </p:cNvPr>
          <p:cNvSpPr>
            <a:spLocks noGrp="1"/>
          </p:cNvSpPr>
          <p:nvPr>
            <p:ph type="ftr" sz="quarter" idx="11"/>
          </p:nvPr>
        </p:nvSpPr>
        <p:spPr/>
        <p:txBody>
          <a:bodyPr/>
          <a:lstStyle/>
          <a:p>
            <a:endParaRPr lang="en-ES"/>
          </a:p>
        </p:txBody>
      </p:sp>
      <p:sp>
        <p:nvSpPr>
          <p:cNvPr id="7" name="Slide Number Placeholder 6">
            <a:extLst>
              <a:ext uri="{FF2B5EF4-FFF2-40B4-BE49-F238E27FC236}">
                <a16:creationId xmlns:a16="http://schemas.microsoft.com/office/drawing/2014/main" id="{8919A13A-FD28-6190-EF44-795BF2D0F23F}"/>
              </a:ext>
            </a:extLst>
          </p:cNvPr>
          <p:cNvSpPr>
            <a:spLocks noGrp="1"/>
          </p:cNvSpPr>
          <p:nvPr>
            <p:ph type="sldNum" sz="quarter" idx="12"/>
          </p:nvPr>
        </p:nvSpPr>
        <p:spPr/>
        <p:txBody>
          <a:bodyPr/>
          <a:lstStyle/>
          <a:p>
            <a:fld id="{4F9AA04D-1381-4746-A184-5A0E01DEFFB5}" type="slidenum">
              <a:rPr lang="en-ES" smtClean="0"/>
              <a:t>‹#›</a:t>
            </a:fld>
            <a:endParaRPr lang="en-ES"/>
          </a:p>
        </p:txBody>
      </p:sp>
      <p:pic>
        <p:nvPicPr>
          <p:cNvPr id="8" name="Picture 7" descr="A yellow circle with a blue circle and a blue circle&#10;&#10;Description automatically generated">
            <a:extLst>
              <a:ext uri="{FF2B5EF4-FFF2-40B4-BE49-F238E27FC236}">
                <a16:creationId xmlns:a16="http://schemas.microsoft.com/office/drawing/2014/main" id="{3CC2E32A-0DB9-CF7F-4532-6F396A16FD40}"/>
              </a:ext>
            </a:extLst>
          </p:cNvPr>
          <p:cNvPicPr>
            <a:picLocks noChangeAspect="1"/>
          </p:cNvPicPr>
          <p:nvPr userDrawn="1"/>
        </p:nvPicPr>
        <p:blipFill rotWithShape="1">
          <a:blip r:embed="rId2"/>
          <a:srcRect r="79971"/>
          <a:stretch/>
        </p:blipFill>
        <p:spPr>
          <a:xfrm>
            <a:off x="10812162" y="-450422"/>
            <a:ext cx="1379838" cy="6221863"/>
          </a:xfrm>
          <a:prstGeom prst="rect">
            <a:avLst/>
          </a:prstGeom>
        </p:spPr>
      </p:pic>
      <p:sp>
        <p:nvSpPr>
          <p:cNvPr id="3" name="Picture Placeholder 2">
            <a:extLst>
              <a:ext uri="{FF2B5EF4-FFF2-40B4-BE49-F238E27FC236}">
                <a16:creationId xmlns:a16="http://schemas.microsoft.com/office/drawing/2014/main" id="{DA5AAEA8-D9CD-1847-8DBB-31904DC37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ES"/>
          </a:p>
        </p:txBody>
      </p:sp>
    </p:spTree>
    <p:extLst>
      <p:ext uri="{BB962C8B-B14F-4D97-AF65-F5344CB8AC3E}">
        <p14:creationId xmlns:p14="http://schemas.microsoft.com/office/powerpoint/2010/main" val="256138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D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E6B3F-3E81-4DCF-9AC3-ABB42A5A5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ES"/>
          </a:p>
        </p:txBody>
      </p:sp>
      <p:sp>
        <p:nvSpPr>
          <p:cNvPr id="3" name="Text Placeholder 2">
            <a:extLst>
              <a:ext uri="{FF2B5EF4-FFF2-40B4-BE49-F238E27FC236}">
                <a16:creationId xmlns:a16="http://schemas.microsoft.com/office/drawing/2014/main" id="{8A357C66-4308-C7C3-8791-DCFC734C5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S"/>
          </a:p>
        </p:txBody>
      </p:sp>
      <p:sp>
        <p:nvSpPr>
          <p:cNvPr id="4" name="Date Placeholder 3">
            <a:extLst>
              <a:ext uri="{FF2B5EF4-FFF2-40B4-BE49-F238E27FC236}">
                <a16:creationId xmlns:a16="http://schemas.microsoft.com/office/drawing/2014/main" id="{B32FD7E9-532B-34C8-A9C5-266C080D5C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Futura Medium" panose="020B0602020204020303" pitchFamily="34" charset="-79"/>
                <a:cs typeface="Futura Medium" panose="020B0602020204020303" pitchFamily="34" charset="-79"/>
              </a:defRPr>
            </a:lvl1pPr>
          </a:lstStyle>
          <a:p>
            <a:fld id="{8E6F7D9C-09E2-9C40-99ED-6CFD1F4F93BF}" type="datetimeFigureOut">
              <a:rPr lang="en-ES" smtClean="0"/>
              <a:pPr/>
              <a:t>02/26/2024</a:t>
            </a:fld>
            <a:endParaRPr lang="en-ES"/>
          </a:p>
        </p:txBody>
      </p:sp>
      <p:sp>
        <p:nvSpPr>
          <p:cNvPr id="5" name="Footer Placeholder 4">
            <a:extLst>
              <a:ext uri="{FF2B5EF4-FFF2-40B4-BE49-F238E27FC236}">
                <a16:creationId xmlns:a16="http://schemas.microsoft.com/office/drawing/2014/main" id="{B071FE5A-4219-62BE-024A-847A70966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Futura Medium" panose="020B0602020204020303" pitchFamily="34" charset="-79"/>
                <a:cs typeface="Futura Medium" panose="020B0602020204020303" pitchFamily="34" charset="-79"/>
              </a:defRPr>
            </a:lvl1pPr>
          </a:lstStyle>
          <a:p>
            <a:endParaRPr lang="en-ES"/>
          </a:p>
        </p:txBody>
      </p:sp>
      <p:sp>
        <p:nvSpPr>
          <p:cNvPr id="6" name="Slide Number Placeholder 5">
            <a:extLst>
              <a:ext uri="{FF2B5EF4-FFF2-40B4-BE49-F238E27FC236}">
                <a16:creationId xmlns:a16="http://schemas.microsoft.com/office/drawing/2014/main" id="{23A47190-33B3-CD16-4F4C-11468414F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4F9AA04D-1381-4746-A184-5A0E01DEFFB5}" type="slidenum">
              <a:rPr lang="en-ES" smtClean="0"/>
              <a:pPr/>
              <a:t>‹#›</a:t>
            </a:fld>
            <a:endParaRPr lang="en-ES"/>
          </a:p>
        </p:txBody>
      </p:sp>
    </p:spTree>
    <p:extLst>
      <p:ext uri="{BB962C8B-B14F-4D97-AF65-F5344CB8AC3E}">
        <p14:creationId xmlns:p14="http://schemas.microsoft.com/office/powerpoint/2010/main" val="1915947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Futura Medium" panose="020B0602020204020303" pitchFamily="34" charset="-79"/>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69CC-769A-667C-A7B2-5D078CE08CA5}"/>
              </a:ext>
            </a:extLst>
          </p:cNvPr>
          <p:cNvSpPr>
            <a:spLocks noGrp="1"/>
          </p:cNvSpPr>
          <p:nvPr>
            <p:ph type="ctrTitle"/>
          </p:nvPr>
        </p:nvSpPr>
        <p:spPr>
          <a:xfrm>
            <a:off x="528320" y="1625790"/>
            <a:ext cx="8502628" cy="1976480"/>
          </a:xfrm>
        </p:spPr>
        <p:txBody>
          <a:bodyPr>
            <a:normAutofit fontScale="90000"/>
          </a:bodyPr>
          <a:lstStyle/>
          <a:p>
            <a:r>
              <a:rPr lang="en-CA" sz="6700" b="1"/>
              <a:t>State of the World’s Cash Report 2023:</a:t>
            </a:r>
            <a:br>
              <a:rPr lang="en-CA" b="1"/>
            </a:br>
            <a:r>
              <a:rPr lang="en-CA" sz="4000" b="1"/>
              <a:t>Presentation by Chapter</a:t>
            </a:r>
            <a:endParaRPr lang="en-ES" b="1"/>
          </a:p>
        </p:txBody>
      </p:sp>
      <p:sp>
        <p:nvSpPr>
          <p:cNvPr id="3" name="Subtitle 2">
            <a:extLst>
              <a:ext uri="{FF2B5EF4-FFF2-40B4-BE49-F238E27FC236}">
                <a16:creationId xmlns:a16="http://schemas.microsoft.com/office/drawing/2014/main" id="{D2428DE4-5DC6-D578-3038-21ACB88AD866}"/>
              </a:ext>
            </a:extLst>
          </p:cNvPr>
          <p:cNvSpPr>
            <a:spLocks noGrp="1"/>
          </p:cNvSpPr>
          <p:nvPr>
            <p:ph type="subTitle" idx="1"/>
          </p:nvPr>
        </p:nvSpPr>
        <p:spPr>
          <a:xfrm>
            <a:off x="528320" y="3682450"/>
            <a:ext cx="5364480" cy="512412"/>
          </a:xfrm>
        </p:spPr>
        <p:txBody>
          <a:bodyPr/>
          <a:lstStyle/>
          <a:p>
            <a:r>
              <a:rPr lang="en-CA" sz="1600" b="1"/>
              <a:t>Cash and Voucher Assistance in Humanitarian Aid</a:t>
            </a:r>
            <a:endParaRPr lang="en-ES" sz="1600" b="1"/>
          </a:p>
        </p:txBody>
      </p:sp>
    </p:spTree>
    <p:extLst>
      <p:ext uri="{BB962C8B-B14F-4D97-AF65-F5344CB8AC3E}">
        <p14:creationId xmlns:p14="http://schemas.microsoft.com/office/powerpoint/2010/main" val="1906785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15D7-CC2D-9B0A-C56D-C47477132291}"/>
              </a:ext>
            </a:extLst>
          </p:cNvPr>
          <p:cNvSpPr>
            <a:spLocks noGrp="1"/>
          </p:cNvSpPr>
          <p:nvPr>
            <p:ph type="title"/>
          </p:nvPr>
        </p:nvSpPr>
        <p:spPr>
          <a:xfrm>
            <a:off x="838200" y="18255"/>
            <a:ext cx="10515600" cy="1325563"/>
          </a:xfrm>
        </p:spPr>
        <p:txBody>
          <a:bodyPr>
            <a:normAutofit/>
          </a:bodyPr>
          <a:lstStyle/>
          <a:p>
            <a:r>
              <a:rPr lang="en-CA" sz="3600" b="1">
                <a:solidFill>
                  <a:srgbClr val="C00000"/>
                </a:solidFill>
              </a:rPr>
              <a:t>Main Findings</a:t>
            </a:r>
          </a:p>
        </p:txBody>
      </p:sp>
      <p:sp>
        <p:nvSpPr>
          <p:cNvPr id="3" name="Content Placeholder 2">
            <a:extLst>
              <a:ext uri="{FF2B5EF4-FFF2-40B4-BE49-F238E27FC236}">
                <a16:creationId xmlns:a16="http://schemas.microsoft.com/office/drawing/2014/main" id="{48A36C74-8BF3-1FAB-C7AE-499040E3F0DD}"/>
              </a:ext>
            </a:extLst>
          </p:cNvPr>
          <p:cNvSpPr>
            <a:spLocks noGrp="1"/>
          </p:cNvSpPr>
          <p:nvPr>
            <p:ph sz="half" idx="1"/>
          </p:nvPr>
        </p:nvSpPr>
        <p:spPr>
          <a:xfrm>
            <a:off x="838200" y="2200143"/>
            <a:ext cx="4297471" cy="4351338"/>
          </a:xfrm>
        </p:spPr>
        <p:txBody>
          <a:bodyPr/>
          <a:lstStyle/>
          <a:p>
            <a:pPr marL="0" indent="0">
              <a:buNone/>
            </a:pPr>
            <a:endParaRPr lang="en-US" b="1" dirty="0">
              <a:latin typeface="+mn-lt"/>
            </a:endParaRPr>
          </a:p>
          <a:p>
            <a:pPr marL="0" indent="0">
              <a:buNone/>
            </a:pPr>
            <a:r>
              <a:rPr lang="en-US" b="1" dirty="0">
                <a:latin typeface="+mn-lt"/>
              </a:rPr>
              <a:t>Some technical processes can hinder rather than support people-</a:t>
            </a:r>
            <a:r>
              <a:rPr lang="en-US" b="1" dirty="0" err="1">
                <a:latin typeface="+mn-lt"/>
              </a:rPr>
              <a:t>centred</a:t>
            </a:r>
            <a:r>
              <a:rPr lang="en-US" b="1" dirty="0">
                <a:latin typeface="+mn-lt"/>
              </a:rPr>
              <a:t> CVA</a:t>
            </a:r>
          </a:p>
          <a:p>
            <a:endParaRPr lang="en-CA" dirty="0">
              <a:latin typeface="+mn-lt"/>
            </a:endParaRPr>
          </a:p>
        </p:txBody>
      </p:sp>
      <p:pic>
        <p:nvPicPr>
          <p:cNvPr id="8" name="Content Placeholder 7" descr="A group of people sitting around a table&#10;&#10;Description automatically generated">
            <a:extLst>
              <a:ext uri="{FF2B5EF4-FFF2-40B4-BE49-F238E27FC236}">
                <a16:creationId xmlns:a16="http://schemas.microsoft.com/office/drawing/2014/main" id="{6D23F359-B92C-FD3B-AAED-A12D19200196}"/>
              </a:ext>
            </a:extLst>
          </p:cNvPr>
          <p:cNvPicPr>
            <a:picLocks noGrp="1" noChangeAspect="1"/>
          </p:cNvPicPr>
          <p:nvPr>
            <p:ph sz="half" idx="2"/>
          </p:nvPr>
        </p:nvPicPr>
        <p:blipFill>
          <a:blip r:embed="rId3"/>
          <a:stretch>
            <a:fillRect/>
          </a:stretch>
        </p:blipFill>
        <p:spPr>
          <a:xfrm>
            <a:off x="4963886" y="202180"/>
            <a:ext cx="5974783" cy="5974783"/>
          </a:xfrm>
        </p:spPr>
      </p:pic>
    </p:spTree>
    <p:extLst>
      <p:ext uri="{BB962C8B-B14F-4D97-AF65-F5344CB8AC3E}">
        <p14:creationId xmlns:p14="http://schemas.microsoft.com/office/powerpoint/2010/main" val="509705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15D7-CC2D-9B0A-C56D-C47477132291}"/>
              </a:ext>
            </a:extLst>
          </p:cNvPr>
          <p:cNvSpPr>
            <a:spLocks noGrp="1"/>
          </p:cNvSpPr>
          <p:nvPr>
            <p:ph type="title"/>
          </p:nvPr>
        </p:nvSpPr>
        <p:spPr>
          <a:xfrm>
            <a:off x="838200" y="18255"/>
            <a:ext cx="10515600" cy="1325563"/>
          </a:xfrm>
        </p:spPr>
        <p:txBody>
          <a:bodyPr>
            <a:normAutofit/>
          </a:bodyPr>
          <a:lstStyle/>
          <a:p>
            <a:r>
              <a:rPr lang="en-CA" sz="3600" b="1">
                <a:solidFill>
                  <a:srgbClr val="C00000"/>
                </a:solidFill>
              </a:rPr>
              <a:t>Main Findings</a:t>
            </a:r>
          </a:p>
        </p:txBody>
      </p:sp>
      <p:sp>
        <p:nvSpPr>
          <p:cNvPr id="3" name="Content Placeholder 2">
            <a:extLst>
              <a:ext uri="{FF2B5EF4-FFF2-40B4-BE49-F238E27FC236}">
                <a16:creationId xmlns:a16="http://schemas.microsoft.com/office/drawing/2014/main" id="{48A36C74-8BF3-1FAB-C7AE-499040E3F0DD}"/>
              </a:ext>
            </a:extLst>
          </p:cNvPr>
          <p:cNvSpPr>
            <a:spLocks noGrp="1"/>
          </p:cNvSpPr>
          <p:nvPr>
            <p:ph sz="half" idx="1"/>
          </p:nvPr>
        </p:nvSpPr>
        <p:spPr>
          <a:xfrm>
            <a:off x="675362" y="1343818"/>
            <a:ext cx="4448396" cy="5031930"/>
          </a:xfrm>
        </p:spPr>
        <p:txBody>
          <a:bodyPr>
            <a:normAutofit/>
          </a:bodyPr>
          <a:lstStyle/>
          <a:p>
            <a:r>
              <a:rPr lang="en-US" b="1">
                <a:latin typeface="+mn-lt"/>
              </a:rPr>
              <a:t>Consideration of CVA has increased across all sectors</a:t>
            </a:r>
          </a:p>
          <a:p>
            <a:pPr marL="0" indent="0">
              <a:buNone/>
            </a:pPr>
            <a:endParaRPr lang="en-CA" b="1">
              <a:latin typeface="+mn-lt"/>
            </a:endParaRPr>
          </a:p>
        </p:txBody>
      </p:sp>
      <p:pic>
        <p:nvPicPr>
          <p:cNvPr id="9" name="Content Placeholder 8" descr="A group of people with different objects&#10;&#10;Description automatically generated with medium confidence">
            <a:extLst>
              <a:ext uri="{FF2B5EF4-FFF2-40B4-BE49-F238E27FC236}">
                <a16:creationId xmlns:a16="http://schemas.microsoft.com/office/drawing/2014/main" id="{C8E8265B-18AD-68DB-5476-0B4989FB0B4B}"/>
              </a:ext>
            </a:extLst>
          </p:cNvPr>
          <p:cNvPicPr>
            <a:picLocks noGrp="1" noChangeAspect="1"/>
          </p:cNvPicPr>
          <p:nvPr>
            <p:ph sz="half" idx="2"/>
          </p:nvPr>
        </p:nvPicPr>
        <p:blipFill>
          <a:blip r:embed="rId3"/>
          <a:stretch>
            <a:fillRect/>
          </a:stretch>
        </p:blipFill>
        <p:spPr>
          <a:xfrm>
            <a:off x="4163786" y="-597920"/>
            <a:ext cx="6774883" cy="6774883"/>
          </a:xfrm>
        </p:spPr>
      </p:pic>
    </p:spTree>
    <p:extLst>
      <p:ext uri="{BB962C8B-B14F-4D97-AF65-F5344CB8AC3E}">
        <p14:creationId xmlns:p14="http://schemas.microsoft.com/office/powerpoint/2010/main" val="3341706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15D7-CC2D-9B0A-C56D-C47477132291}"/>
              </a:ext>
            </a:extLst>
          </p:cNvPr>
          <p:cNvSpPr>
            <a:spLocks noGrp="1"/>
          </p:cNvSpPr>
          <p:nvPr>
            <p:ph type="title"/>
          </p:nvPr>
        </p:nvSpPr>
        <p:spPr>
          <a:xfrm>
            <a:off x="838200" y="18255"/>
            <a:ext cx="10515600" cy="1325563"/>
          </a:xfrm>
        </p:spPr>
        <p:txBody>
          <a:bodyPr>
            <a:normAutofit/>
          </a:bodyPr>
          <a:lstStyle/>
          <a:p>
            <a:r>
              <a:rPr lang="en-CA" sz="3600" b="1">
                <a:solidFill>
                  <a:srgbClr val="C00000"/>
                </a:solidFill>
              </a:rPr>
              <a:t>Main Findings</a:t>
            </a:r>
          </a:p>
        </p:txBody>
      </p:sp>
      <p:sp>
        <p:nvSpPr>
          <p:cNvPr id="3" name="Content Placeholder 2">
            <a:extLst>
              <a:ext uri="{FF2B5EF4-FFF2-40B4-BE49-F238E27FC236}">
                <a16:creationId xmlns:a16="http://schemas.microsoft.com/office/drawing/2014/main" id="{48A36C74-8BF3-1FAB-C7AE-499040E3F0DD}"/>
              </a:ext>
            </a:extLst>
          </p:cNvPr>
          <p:cNvSpPr>
            <a:spLocks noGrp="1"/>
          </p:cNvSpPr>
          <p:nvPr>
            <p:ph sz="half" idx="1"/>
          </p:nvPr>
        </p:nvSpPr>
        <p:spPr>
          <a:xfrm>
            <a:off x="675362" y="1343818"/>
            <a:ext cx="4435258" cy="5031930"/>
          </a:xfrm>
        </p:spPr>
        <p:txBody>
          <a:bodyPr>
            <a:normAutofit/>
          </a:bodyPr>
          <a:lstStyle/>
          <a:p>
            <a:r>
              <a:rPr lang="en-US" b="1">
                <a:latin typeface="+mn-lt"/>
              </a:rPr>
              <a:t>Consideration of CVA has increased across all sectors  </a:t>
            </a:r>
          </a:p>
          <a:p>
            <a:r>
              <a:rPr lang="en-US" b="1">
                <a:latin typeface="+mn-lt"/>
              </a:rPr>
              <a:t>Lack of sector-disaggregated CVA data is a barrier to quantifying progress </a:t>
            </a:r>
          </a:p>
          <a:p>
            <a:pPr marL="0" indent="0">
              <a:buNone/>
            </a:pPr>
            <a:endParaRPr lang="en-CA" b="1">
              <a:latin typeface="+mn-lt"/>
            </a:endParaRPr>
          </a:p>
        </p:txBody>
      </p:sp>
      <p:pic>
        <p:nvPicPr>
          <p:cNvPr id="9" name="Content Placeholder 8" descr="A graph and chart with text&#10;&#10;Description automatically generated with medium confidence">
            <a:extLst>
              <a:ext uri="{FF2B5EF4-FFF2-40B4-BE49-F238E27FC236}">
                <a16:creationId xmlns:a16="http://schemas.microsoft.com/office/drawing/2014/main" id="{7FABCE84-31A7-6549-1390-8E0EE956B5F3}"/>
              </a:ext>
            </a:extLst>
          </p:cNvPr>
          <p:cNvPicPr>
            <a:picLocks noGrp="1" noChangeAspect="1"/>
          </p:cNvPicPr>
          <p:nvPr>
            <p:ph sz="half" idx="2"/>
          </p:nvPr>
        </p:nvPicPr>
        <p:blipFill>
          <a:blip r:embed="rId3"/>
          <a:stretch>
            <a:fillRect/>
          </a:stretch>
        </p:blipFill>
        <p:spPr>
          <a:xfrm>
            <a:off x="5006635" y="244929"/>
            <a:ext cx="5932034" cy="5932034"/>
          </a:xfrm>
        </p:spPr>
      </p:pic>
    </p:spTree>
    <p:extLst>
      <p:ext uri="{BB962C8B-B14F-4D97-AF65-F5344CB8AC3E}">
        <p14:creationId xmlns:p14="http://schemas.microsoft.com/office/powerpoint/2010/main" val="2838085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15D7-CC2D-9B0A-C56D-C47477132291}"/>
              </a:ext>
            </a:extLst>
          </p:cNvPr>
          <p:cNvSpPr>
            <a:spLocks noGrp="1"/>
          </p:cNvSpPr>
          <p:nvPr>
            <p:ph type="title"/>
          </p:nvPr>
        </p:nvSpPr>
        <p:spPr>
          <a:xfrm>
            <a:off x="838200" y="18255"/>
            <a:ext cx="10515600" cy="1325563"/>
          </a:xfrm>
        </p:spPr>
        <p:txBody>
          <a:bodyPr>
            <a:normAutofit/>
          </a:bodyPr>
          <a:lstStyle/>
          <a:p>
            <a:r>
              <a:rPr lang="en-CA" sz="3600" b="1">
                <a:solidFill>
                  <a:srgbClr val="C00000"/>
                </a:solidFill>
              </a:rPr>
              <a:t>Main Findings</a:t>
            </a:r>
          </a:p>
        </p:txBody>
      </p:sp>
      <p:sp>
        <p:nvSpPr>
          <p:cNvPr id="3" name="Content Placeholder 2">
            <a:extLst>
              <a:ext uri="{FF2B5EF4-FFF2-40B4-BE49-F238E27FC236}">
                <a16:creationId xmlns:a16="http://schemas.microsoft.com/office/drawing/2014/main" id="{48A36C74-8BF3-1FAB-C7AE-499040E3F0DD}"/>
              </a:ext>
            </a:extLst>
          </p:cNvPr>
          <p:cNvSpPr>
            <a:spLocks noGrp="1"/>
          </p:cNvSpPr>
          <p:nvPr>
            <p:ph sz="half" idx="1"/>
          </p:nvPr>
        </p:nvSpPr>
        <p:spPr>
          <a:xfrm>
            <a:off x="675362" y="1343818"/>
            <a:ext cx="4435258" cy="5031930"/>
          </a:xfrm>
        </p:spPr>
        <p:txBody>
          <a:bodyPr>
            <a:normAutofit/>
          </a:bodyPr>
          <a:lstStyle/>
          <a:p>
            <a:r>
              <a:rPr lang="en-US" b="1">
                <a:latin typeface="+mn-lt"/>
              </a:rPr>
              <a:t>Consideration of CVA has increased across all sectors</a:t>
            </a:r>
          </a:p>
          <a:p>
            <a:r>
              <a:rPr lang="en-US" b="1">
                <a:latin typeface="+mn-lt"/>
              </a:rPr>
              <a:t>Lack of sector-disaggregated CVA data is a barrier to quantifying progress </a:t>
            </a:r>
          </a:p>
          <a:p>
            <a:r>
              <a:rPr lang="en-US" b="1">
                <a:latin typeface="+mn-lt"/>
              </a:rPr>
              <a:t>Modality choices influenced by habits, perceptions, organizational inertia and donor preferences</a:t>
            </a:r>
          </a:p>
          <a:p>
            <a:endParaRPr lang="en-CA" b="1">
              <a:latin typeface="+mn-lt"/>
            </a:endParaRPr>
          </a:p>
        </p:txBody>
      </p:sp>
      <p:pic>
        <p:nvPicPr>
          <p:cNvPr id="9" name="Content Placeholder 8" descr="A person selling food and writing on paper&#10;&#10;Description automatically generated with medium confidence">
            <a:extLst>
              <a:ext uri="{FF2B5EF4-FFF2-40B4-BE49-F238E27FC236}">
                <a16:creationId xmlns:a16="http://schemas.microsoft.com/office/drawing/2014/main" id="{943237F4-1760-7A17-15E3-EA653706D5AF}"/>
              </a:ext>
            </a:extLst>
          </p:cNvPr>
          <p:cNvPicPr>
            <a:picLocks noGrp="1" noChangeAspect="1"/>
          </p:cNvPicPr>
          <p:nvPr>
            <p:ph sz="half" idx="2"/>
          </p:nvPr>
        </p:nvPicPr>
        <p:blipFill>
          <a:blip r:embed="rId3"/>
          <a:stretch>
            <a:fillRect/>
          </a:stretch>
        </p:blipFill>
        <p:spPr>
          <a:xfrm>
            <a:off x="5110620" y="348914"/>
            <a:ext cx="5828049" cy="5828049"/>
          </a:xfrm>
        </p:spPr>
      </p:pic>
    </p:spTree>
    <p:extLst>
      <p:ext uri="{BB962C8B-B14F-4D97-AF65-F5344CB8AC3E}">
        <p14:creationId xmlns:p14="http://schemas.microsoft.com/office/powerpoint/2010/main" val="3367208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7194-655E-BB35-1558-13861A086213}"/>
              </a:ext>
            </a:extLst>
          </p:cNvPr>
          <p:cNvSpPr>
            <a:spLocks noGrp="1"/>
          </p:cNvSpPr>
          <p:nvPr>
            <p:ph type="title"/>
          </p:nvPr>
        </p:nvSpPr>
        <p:spPr>
          <a:xfrm>
            <a:off x="838200" y="365125"/>
            <a:ext cx="10515600" cy="1325563"/>
          </a:xfrm>
        </p:spPr>
        <p:txBody>
          <a:bodyPr anchor="ctr">
            <a:normAutofit/>
          </a:bodyPr>
          <a:lstStyle/>
          <a:p>
            <a:r>
              <a:rPr lang="en-CA" sz="3600" b="1">
                <a:solidFill>
                  <a:srgbClr val="C00000"/>
                </a:solidFill>
              </a:rPr>
              <a:t>Strategic Debates</a:t>
            </a:r>
            <a:endParaRPr lang="en-ES" sz="3600" b="1">
              <a:solidFill>
                <a:srgbClr val="C00000"/>
              </a:solidFill>
            </a:endParaRPr>
          </a:p>
        </p:txBody>
      </p:sp>
      <p:graphicFrame>
        <p:nvGraphicFramePr>
          <p:cNvPr id="5" name="Content Placeholder 2">
            <a:extLst>
              <a:ext uri="{FF2B5EF4-FFF2-40B4-BE49-F238E27FC236}">
                <a16:creationId xmlns:a16="http://schemas.microsoft.com/office/drawing/2014/main" id="{E00062B2-A810-E65A-0AC2-59C376CEB4C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9436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7194-655E-BB35-1558-13861A086213}"/>
              </a:ext>
            </a:extLst>
          </p:cNvPr>
          <p:cNvSpPr>
            <a:spLocks noGrp="1"/>
          </p:cNvSpPr>
          <p:nvPr>
            <p:ph type="title"/>
          </p:nvPr>
        </p:nvSpPr>
        <p:spPr>
          <a:xfrm>
            <a:off x="385481" y="-215153"/>
            <a:ext cx="5537647" cy="925286"/>
          </a:xfrm>
        </p:spPr>
        <p:txBody>
          <a:bodyPr anchor="b">
            <a:normAutofit/>
          </a:bodyPr>
          <a:lstStyle/>
          <a:p>
            <a:r>
              <a:rPr lang="en-CA" b="1" dirty="0">
                <a:solidFill>
                  <a:srgbClr val="C00000"/>
                </a:solidFill>
              </a:rPr>
              <a:t>Priority Actions</a:t>
            </a:r>
            <a:endParaRPr lang="en-ES" b="1" dirty="0">
              <a:solidFill>
                <a:srgbClr val="C00000"/>
              </a:solidFill>
            </a:endParaRPr>
          </a:p>
        </p:txBody>
      </p:sp>
      <p:sp>
        <p:nvSpPr>
          <p:cNvPr id="5" name="Content Placeholder 4">
            <a:extLst>
              <a:ext uri="{FF2B5EF4-FFF2-40B4-BE49-F238E27FC236}">
                <a16:creationId xmlns:a16="http://schemas.microsoft.com/office/drawing/2014/main" id="{529903DC-4B6C-6054-832B-FDCCCD7582DC}"/>
              </a:ext>
            </a:extLst>
          </p:cNvPr>
          <p:cNvSpPr>
            <a:spLocks noGrp="1"/>
          </p:cNvSpPr>
          <p:nvPr>
            <p:ph idx="1"/>
          </p:nvPr>
        </p:nvSpPr>
        <p:spPr>
          <a:xfrm>
            <a:off x="385481" y="755332"/>
            <a:ext cx="10730753" cy="6102668"/>
          </a:xfrm>
        </p:spPr>
        <p:txBody>
          <a:bodyPr>
            <a:normAutofit fontScale="92500"/>
          </a:bodyPr>
          <a:lstStyle/>
          <a:p>
            <a:pPr algn="just" fontAlgn="base">
              <a:buSzPct val="100000"/>
              <a:buFont typeface="Symbol" panose="05050102010706020507" pitchFamily="18" charset="2"/>
              <a:buChar char="Þ"/>
              <a:tabLst>
                <a:tab pos="457200" algn="l"/>
              </a:tabLst>
            </a:pPr>
            <a:r>
              <a:rPr lang="en-US" sz="2400" b="1" dirty="0">
                <a:solidFill>
                  <a:srgbClr val="000000"/>
                </a:solidFill>
                <a:latin typeface="Calibri" panose="020F0502020204030204" pitchFamily="34" charset="0"/>
                <a:ea typeface="Times New Roman" panose="02020603050405020304" pitchFamily="18" charset="0"/>
              </a:rPr>
              <a:t> </a:t>
            </a:r>
            <a:r>
              <a:rPr lang="en-US" sz="2400" dirty="0">
                <a:solidFill>
                  <a:srgbClr val="000000"/>
                </a:solidFill>
                <a:latin typeface="Calibri" panose="020F0502020204030204" pitchFamily="34" charset="0"/>
                <a:ea typeface="Times New Roman" panose="02020603050405020304" pitchFamily="18" charset="0"/>
              </a:rPr>
              <a:t>Humanitarian actors should </a:t>
            </a:r>
            <a:r>
              <a:rPr lang="en-US" sz="2400" b="1" dirty="0">
                <a:solidFill>
                  <a:srgbClr val="000000"/>
                </a:solidFill>
                <a:latin typeface="Calibri" panose="020F0502020204030204" pitchFamily="34" charset="0"/>
                <a:ea typeface="Times New Roman" panose="02020603050405020304" pitchFamily="18" charset="0"/>
              </a:rPr>
              <a:t>t</a:t>
            </a:r>
            <a:r>
              <a:rPr lang="en-US" sz="2400" b="1" dirty="0">
                <a:solidFill>
                  <a:srgbClr val="000000"/>
                </a:solidFill>
                <a:effectLst/>
                <a:latin typeface="Calibri" panose="020F0502020204030204" pitchFamily="34" charset="0"/>
                <a:ea typeface="Times New Roman" panose="02020603050405020304" pitchFamily="18" charset="0"/>
              </a:rPr>
              <a:t>rack sectoral CVA and MPC</a:t>
            </a:r>
            <a:r>
              <a:rPr lang="en-US" sz="2400" dirty="0">
                <a:solidFill>
                  <a:srgbClr val="000000"/>
                </a:solidFill>
                <a:effectLst/>
                <a:latin typeface="Calibri" panose="020F0502020204030204" pitchFamily="34" charset="0"/>
                <a:ea typeface="Times New Roman" panose="02020603050405020304" pitchFamily="18" charset="0"/>
              </a:rPr>
              <a:t>, to better understand assistance.</a:t>
            </a:r>
            <a:r>
              <a:rPr lang="en-GB" sz="2400" dirty="0">
                <a:solidFill>
                  <a:srgbClr val="000000"/>
                </a:solidFill>
                <a:effectLst/>
                <a:latin typeface="Calibri" panose="020F0502020204030204" pitchFamily="34" charset="0"/>
                <a:ea typeface="Times New Roman" panose="02020603050405020304" pitchFamily="18" charset="0"/>
              </a:rPr>
              <a:t> </a:t>
            </a:r>
            <a:endParaRPr lang="en-CA" sz="2400" dirty="0">
              <a:latin typeface="Times New Roman" panose="02020603050405020304" pitchFamily="18" charset="0"/>
              <a:ea typeface="Times New Roman" panose="02020603050405020304" pitchFamily="18" charset="0"/>
            </a:endParaRPr>
          </a:p>
          <a:p>
            <a:pPr algn="just" fontAlgn="base">
              <a:buSzPct val="100000"/>
              <a:buFont typeface="Symbol" panose="05050102010706020507" pitchFamily="18" charset="2"/>
              <a:buChar char="Þ"/>
              <a:tabLst>
                <a:tab pos="457200" algn="l"/>
              </a:tabLst>
            </a:pPr>
            <a:r>
              <a:rPr lang="en-CA" sz="2400" b="1" dirty="0">
                <a:solidFill>
                  <a:srgbClr val="000000"/>
                </a:solidFill>
                <a:latin typeface="Times New Roman" panose="02020603050405020304" pitchFamily="18" charset="0"/>
                <a:ea typeface="Times New Roman" panose="02020603050405020304" pitchFamily="18" charset="0"/>
              </a:rPr>
              <a:t> </a:t>
            </a:r>
            <a:r>
              <a:rPr lang="en-CA" sz="2400" dirty="0">
                <a:solidFill>
                  <a:srgbClr val="000000"/>
                </a:solidFill>
                <a:latin typeface="+mn-lt"/>
                <a:ea typeface="Times New Roman" panose="02020603050405020304" pitchFamily="18" charset="0"/>
              </a:rPr>
              <a:t>Operational agencies, CWGs and clusters should </a:t>
            </a:r>
            <a:r>
              <a:rPr lang="en-US" sz="2400" b="1" dirty="0">
                <a:solidFill>
                  <a:srgbClr val="000000"/>
                </a:solidFill>
                <a:latin typeface="Calibri" panose="020F0502020204030204" pitchFamily="34" charset="0"/>
                <a:ea typeface="Times New Roman" panose="02020603050405020304" pitchFamily="18" charset="0"/>
              </a:rPr>
              <a:t>e</a:t>
            </a:r>
            <a:r>
              <a:rPr lang="en-US" sz="2400" b="1" dirty="0">
                <a:solidFill>
                  <a:srgbClr val="000000"/>
                </a:solidFill>
                <a:effectLst/>
                <a:latin typeface="Calibri" panose="020F0502020204030204" pitchFamily="34" charset="0"/>
                <a:ea typeface="Times New Roman" panose="02020603050405020304" pitchFamily="18" charset="0"/>
              </a:rPr>
              <a:t>ngage in multisectoral assessment </a:t>
            </a:r>
            <a:r>
              <a:rPr lang="en-US" sz="2400" dirty="0">
                <a:solidFill>
                  <a:srgbClr val="000000"/>
                </a:solidFill>
                <a:effectLst/>
                <a:latin typeface="Calibri" panose="020F0502020204030204" pitchFamily="34" charset="0"/>
                <a:ea typeface="Times New Roman" panose="02020603050405020304" pitchFamily="18" charset="0"/>
              </a:rPr>
              <a:t>and analysis processes.</a:t>
            </a:r>
            <a:r>
              <a:rPr lang="en-GB" sz="2400" dirty="0">
                <a:solidFill>
                  <a:srgbClr val="000000"/>
                </a:solidFill>
                <a:effectLst/>
                <a:latin typeface="Calibri" panose="020F0502020204030204" pitchFamily="34" charset="0"/>
                <a:ea typeface="Times New Roman" panose="02020603050405020304" pitchFamily="18" charset="0"/>
              </a:rPr>
              <a:t> </a:t>
            </a:r>
            <a:endParaRPr lang="en-CA" sz="2400" dirty="0">
              <a:solidFill>
                <a:srgbClr val="000000"/>
              </a:solidFill>
              <a:latin typeface="Times New Roman" panose="02020603050405020304" pitchFamily="18" charset="0"/>
              <a:ea typeface="Times New Roman" panose="02020603050405020304" pitchFamily="18" charset="0"/>
            </a:endParaRPr>
          </a:p>
          <a:p>
            <a:pPr algn="just" fontAlgn="base">
              <a:buSzPct val="100000"/>
              <a:buFont typeface="Symbol" panose="05050102010706020507" pitchFamily="18" charset="2"/>
              <a:buChar char="Þ"/>
              <a:tabLst>
                <a:tab pos="457200" algn="l"/>
              </a:tabLst>
            </a:pPr>
            <a:r>
              <a:rPr lang="en-CA" sz="2400" dirty="0">
                <a:solidFill>
                  <a:srgbClr val="000000"/>
                </a:solidFill>
                <a:effectLst/>
                <a:latin typeface="Times New Roman" panose="02020603050405020304" pitchFamily="18" charset="0"/>
                <a:ea typeface="Times New Roman" panose="02020603050405020304" pitchFamily="18" charset="0"/>
              </a:rPr>
              <a:t> </a:t>
            </a:r>
            <a:r>
              <a:rPr lang="da-DK" sz="2400" dirty="0">
                <a:effectLst/>
                <a:latin typeface="Calibri" panose="020F0502020204030204" pitchFamily="34" charset="0"/>
                <a:ea typeface="Times New Roman" panose="02020603050405020304" pitchFamily="18" charset="0"/>
              </a:rPr>
              <a:t>Sectoral stakeholders should</a:t>
            </a:r>
            <a:r>
              <a:rPr lang="da-DK" sz="2400" b="1" dirty="0">
                <a:effectLst/>
                <a:latin typeface="Calibri" panose="020F0502020204030204" pitchFamily="34" charset="0"/>
                <a:ea typeface="Times New Roman" panose="02020603050405020304" pitchFamily="18" charset="0"/>
              </a:rPr>
              <a:t> increase cross-sectoral learning </a:t>
            </a:r>
            <a:r>
              <a:rPr lang="da-DK" sz="2400" dirty="0">
                <a:effectLst/>
                <a:latin typeface="Calibri" panose="020F0502020204030204" pitchFamily="34" charset="0"/>
                <a:ea typeface="Times New Roman" panose="02020603050405020304" pitchFamily="18" charset="0"/>
              </a:rPr>
              <a:t>to overcome barriers to the uptake of CVA. </a:t>
            </a:r>
            <a:r>
              <a:rPr lang="en-GB" sz="2400" dirty="0">
                <a:effectLst/>
                <a:latin typeface="Calibri" panose="020F0502020204030204" pitchFamily="34" charset="0"/>
                <a:ea typeface="Times New Roman" panose="02020603050405020304" pitchFamily="18" charset="0"/>
              </a:rPr>
              <a:t> </a:t>
            </a:r>
            <a:endParaRPr lang="en-CA" sz="2400" dirty="0">
              <a:latin typeface="Times New Roman" panose="02020603050405020304" pitchFamily="18" charset="0"/>
              <a:ea typeface="Times New Roman" panose="02020603050405020304" pitchFamily="18" charset="0"/>
            </a:endParaRPr>
          </a:p>
          <a:p>
            <a:pPr algn="just" fontAlgn="base">
              <a:buSzPct val="100000"/>
              <a:buFont typeface="Symbol" panose="05050102010706020507" pitchFamily="18" charset="2"/>
              <a:buChar char="Þ"/>
              <a:tabLst>
                <a:tab pos="457200" algn="l"/>
              </a:tabLst>
            </a:pPr>
            <a:r>
              <a:rPr lang="en-CA" sz="2400" b="1" dirty="0">
                <a:latin typeface="Times New Roman" panose="02020603050405020304" pitchFamily="18" charset="0"/>
                <a:ea typeface="Times New Roman" panose="02020603050405020304" pitchFamily="18" charset="0"/>
              </a:rPr>
              <a:t> </a:t>
            </a:r>
            <a:r>
              <a:rPr lang="en-CA" sz="2400" dirty="0">
                <a:latin typeface="+mn-lt"/>
                <a:ea typeface="Times New Roman" panose="02020603050405020304" pitchFamily="18" charset="0"/>
              </a:rPr>
              <a:t>CWGs and clusters should </a:t>
            </a:r>
            <a:r>
              <a:rPr lang="en-US" sz="2400" b="1" dirty="0">
                <a:latin typeface="+mn-lt"/>
                <a:ea typeface="Times New Roman" panose="02020603050405020304" pitchFamily="18" charset="0"/>
              </a:rPr>
              <a:t>u</a:t>
            </a:r>
            <a:r>
              <a:rPr lang="en-US" sz="2400" b="1" dirty="0">
                <a:effectLst/>
                <a:latin typeface="+mn-lt"/>
                <a:ea typeface="Times New Roman" panose="02020603050405020304" pitchFamily="18" charset="0"/>
              </a:rPr>
              <a:t>se </a:t>
            </a:r>
            <a:r>
              <a:rPr lang="en-US" sz="2400" b="1" dirty="0">
                <a:effectLst/>
                <a:latin typeface="Calibri" panose="020F0502020204030204" pitchFamily="34" charset="0"/>
                <a:ea typeface="Times New Roman" panose="02020603050405020304" pitchFamily="18" charset="0"/>
              </a:rPr>
              <a:t>MEB processes to facilitate understanding between sectors and cash actors</a:t>
            </a:r>
            <a:r>
              <a:rPr lang="en-US" sz="2400" dirty="0">
                <a:effectLst/>
                <a:latin typeface="Calibri" panose="020F0502020204030204" pitchFamily="34" charset="0"/>
                <a:ea typeface="Times New Roman" panose="02020603050405020304" pitchFamily="18" charset="0"/>
              </a:rPr>
              <a:t>, avoiding overly technical processes that risk not supporting people-</a:t>
            </a:r>
            <a:r>
              <a:rPr lang="en-US" sz="2400" dirty="0" err="1">
                <a:effectLst/>
                <a:latin typeface="Calibri" panose="020F0502020204030204" pitchFamily="34" charset="0"/>
                <a:ea typeface="Times New Roman" panose="02020603050405020304" pitchFamily="18" charset="0"/>
              </a:rPr>
              <a:t>centred</a:t>
            </a:r>
            <a:r>
              <a:rPr lang="en-US" sz="2400" dirty="0">
                <a:effectLst/>
                <a:latin typeface="Calibri" panose="020F0502020204030204" pitchFamily="34" charset="0"/>
                <a:ea typeface="Times New Roman" panose="02020603050405020304" pitchFamily="18" charset="0"/>
              </a:rPr>
              <a:t> CVA.</a:t>
            </a:r>
            <a:r>
              <a:rPr lang="en-GB" sz="2400" dirty="0">
                <a:effectLst/>
                <a:latin typeface="Calibri" panose="020F0502020204030204" pitchFamily="34" charset="0"/>
                <a:ea typeface="Times New Roman" panose="02020603050405020304" pitchFamily="18" charset="0"/>
              </a:rPr>
              <a:t> </a:t>
            </a:r>
            <a:r>
              <a:rPr lang="en-CA" sz="2400" dirty="0">
                <a:latin typeface="Times New Roman" panose="02020603050405020304" pitchFamily="18" charset="0"/>
                <a:ea typeface="Times New Roman" panose="02020603050405020304" pitchFamily="18" charset="0"/>
              </a:rPr>
              <a:t> </a:t>
            </a:r>
          </a:p>
          <a:p>
            <a:pPr algn="just" fontAlgn="base">
              <a:buSzPct val="100000"/>
              <a:buFont typeface="Symbol" panose="05050102010706020507" pitchFamily="18" charset="2"/>
              <a:buChar char="Þ"/>
              <a:tabLst>
                <a:tab pos="457200" algn="l"/>
              </a:tabLst>
            </a:pPr>
            <a:r>
              <a:rPr lang="en-CA" sz="2400" b="1" dirty="0">
                <a:latin typeface="Times New Roman" panose="02020603050405020304" pitchFamily="18" charset="0"/>
                <a:ea typeface="Times New Roman" panose="02020603050405020304" pitchFamily="18" charset="0"/>
              </a:rPr>
              <a:t> </a:t>
            </a:r>
            <a:r>
              <a:rPr lang="en-CA" sz="2400" dirty="0">
                <a:latin typeface="+mn-lt"/>
                <a:ea typeface="Times New Roman" panose="02020603050405020304" pitchFamily="18" charset="0"/>
              </a:rPr>
              <a:t>Humanitarian actors should </a:t>
            </a:r>
            <a:r>
              <a:rPr lang="en-US" sz="2400" b="1" dirty="0">
                <a:latin typeface="+mn-lt"/>
                <a:ea typeface="Times New Roman" panose="02020603050405020304" pitchFamily="18" charset="0"/>
              </a:rPr>
              <a:t>u</a:t>
            </a:r>
            <a:r>
              <a:rPr lang="en-US" sz="2400" b="1" dirty="0">
                <a:effectLst/>
                <a:latin typeface="+mn-lt"/>
                <a:ea typeface="Times New Roman" panose="02020603050405020304" pitchFamily="18" charset="0"/>
              </a:rPr>
              <a:t>se</a:t>
            </a:r>
            <a:r>
              <a:rPr lang="en-US" sz="2400" dirty="0">
                <a:effectLst/>
                <a:latin typeface="+mn-lt"/>
                <a:ea typeface="Times New Roman" panose="02020603050405020304" pitchFamily="18" charset="0"/>
              </a:rPr>
              <a:t> </a:t>
            </a:r>
            <a:r>
              <a:rPr lang="en-US" sz="2400" b="1" dirty="0">
                <a:effectLst/>
                <a:latin typeface="Calibri" panose="020F0502020204030204" pitchFamily="34" charset="0"/>
                <a:ea typeface="Times New Roman" panose="02020603050405020304" pitchFamily="18" charset="0"/>
              </a:rPr>
              <a:t>agreed metrics and tools </a:t>
            </a:r>
            <a:r>
              <a:rPr lang="en-US" sz="2400" dirty="0">
                <a:effectLst/>
                <a:latin typeface="Calibri" panose="020F0502020204030204" pitchFamily="34" charset="0"/>
                <a:ea typeface="Times New Roman" panose="02020603050405020304" pitchFamily="18" charset="0"/>
              </a:rPr>
              <a:t>to monitor and evaluate MPC and sector-specific CVA. </a:t>
            </a:r>
            <a:r>
              <a:rPr lang="en-GB" sz="2400" dirty="0">
                <a:effectLst/>
                <a:latin typeface="Calibri" panose="020F0502020204030204" pitchFamily="34" charset="0"/>
                <a:ea typeface="Times New Roman" panose="02020603050405020304" pitchFamily="18" charset="0"/>
              </a:rPr>
              <a:t> </a:t>
            </a:r>
            <a:endParaRPr lang="en-CA" sz="2400" dirty="0">
              <a:latin typeface="Times New Roman" panose="02020603050405020304" pitchFamily="18" charset="0"/>
              <a:ea typeface="Times New Roman" panose="02020603050405020304" pitchFamily="18" charset="0"/>
            </a:endParaRPr>
          </a:p>
          <a:p>
            <a:pPr algn="just" fontAlgn="base">
              <a:buSzPct val="100000"/>
              <a:buFont typeface="Symbol" panose="05050102010706020507" pitchFamily="18" charset="2"/>
              <a:buChar char="Þ"/>
              <a:tabLst>
                <a:tab pos="457200" algn="l"/>
              </a:tabLst>
            </a:pPr>
            <a:r>
              <a:rPr lang="en-US" sz="2400" b="1" dirty="0">
                <a:effectLst/>
                <a:latin typeface="+mn-lt"/>
                <a:ea typeface="Times New Roman" panose="02020603050405020304" pitchFamily="18" charset="0"/>
              </a:rPr>
              <a:t> </a:t>
            </a:r>
            <a:r>
              <a:rPr lang="en-US" sz="2400" dirty="0">
                <a:effectLst/>
                <a:latin typeface="+mn-lt"/>
                <a:ea typeface="Times New Roman" panose="02020603050405020304" pitchFamily="18" charset="0"/>
              </a:rPr>
              <a:t>CWGs, donors and intersectoral and sectoral representatives should </a:t>
            </a:r>
            <a:r>
              <a:rPr lang="en-US" sz="2400" b="1" dirty="0">
                <a:effectLst/>
                <a:latin typeface="+mn-lt"/>
                <a:ea typeface="Times New Roman" panose="02020603050405020304" pitchFamily="18" charset="0"/>
              </a:rPr>
              <a:t>agree </a:t>
            </a:r>
            <a:r>
              <a:rPr lang="en-US" sz="2400" b="1" dirty="0">
                <a:effectLst/>
                <a:latin typeface="Calibri" panose="020F0502020204030204" pitchFamily="34" charset="0"/>
                <a:ea typeface="Times New Roman" panose="02020603050405020304" pitchFamily="18" charset="0"/>
              </a:rPr>
              <a:t>guidelines on the respective functions of and relationships </a:t>
            </a:r>
            <a:r>
              <a:rPr lang="en-US" sz="2400" dirty="0">
                <a:effectLst/>
                <a:latin typeface="Calibri" panose="020F0502020204030204" pitchFamily="34" charset="0"/>
                <a:ea typeface="Times New Roman" panose="02020603050405020304" pitchFamily="18" charset="0"/>
              </a:rPr>
              <a:t>between MPC and sector-specific CVA.</a:t>
            </a:r>
            <a:r>
              <a:rPr lang="en-GB" sz="2400" dirty="0">
                <a:effectLst/>
                <a:latin typeface="Calibri" panose="020F0502020204030204" pitchFamily="34" charset="0"/>
                <a:ea typeface="Times New Roman" panose="02020603050405020304" pitchFamily="18" charset="0"/>
              </a:rPr>
              <a:t> </a:t>
            </a:r>
            <a:endParaRPr lang="en-CA" sz="2400" dirty="0">
              <a:latin typeface="Times New Roman" panose="02020603050405020304" pitchFamily="18" charset="0"/>
              <a:ea typeface="Times New Roman" panose="02020603050405020304" pitchFamily="18" charset="0"/>
            </a:endParaRPr>
          </a:p>
          <a:p>
            <a:pPr algn="just" fontAlgn="base">
              <a:buSzPct val="100000"/>
              <a:buFont typeface="Symbol" panose="05050102010706020507" pitchFamily="18" charset="2"/>
              <a:buChar char="Þ"/>
              <a:tabLst>
                <a:tab pos="457200" algn="l"/>
              </a:tabLst>
            </a:pPr>
            <a:r>
              <a:rPr lang="en-CA" sz="2400" b="1" dirty="0">
                <a:latin typeface="Times New Roman" panose="02020603050405020304" pitchFamily="18" charset="0"/>
                <a:ea typeface="Times New Roman" panose="02020603050405020304" pitchFamily="18" charset="0"/>
              </a:rPr>
              <a:t> </a:t>
            </a:r>
            <a:r>
              <a:rPr lang="en-CA" sz="2400" dirty="0">
                <a:latin typeface="+mn-lt"/>
                <a:ea typeface="Times New Roman" panose="02020603050405020304" pitchFamily="18" charset="0"/>
              </a:rPr>
              <a:t>Humanitarian actors should </a:t>
            </a:r>
            <a:r>
              <a:rPr lang="en-US" sz="2400" b="1" dirty="0">
                <a:latin typeface="Calibri" panose="020F0502020204030204" pitchFamily="34" charset="0"/>
                <a:ea typeface="Times New Roman" panose="02020603050405020304" pitchFamily="18" charset="0"/>
              </a:rPr>
              <a:t>a</a:t>
            </a:r>
            <a:r>
              <a:rPr lang="en-US" sz="2400" b="1" dirty="0">
                <a:effectLst/>
                <a:latin typeface="Calibri" panose="020F0502020204030204" pitchFamily="34" charset="0"/>
                <a:ea typeface="Times New Roman" panose="02020603050405020304" pitchFamily="18" charset="0"/>
              </a:rPr>
              <a:t>ssess the effectiveness of complementary programming</a:t>
            </a:r>
            <a:r>
              <a:rPr lang="en-US" sz="2400" dirty="0">
                <a:effectLst/>
                <a:latin typeface="Calibri" panose="020F0502020204030204" pitchFamily="34" charset="0"/>
                <a:ea typeface="Times New Roman" panose="02020603050405020304" pitchFamily="18" charset="0"/>
              </a:rPr>
              <a:t>.</a:t>
            </a:r>
            <a:r>
              <a:rPr lang="en-GB" sz="2400" dirty="0">
                <a:effectLst/>
                <a:latin typeface="Calibri" panose="020F0502020204030204" pitchFamily="34" charset="0"/>
                <a:ea typeface="Times New Roman" panose="02020603050405020304" pitchFamily="18" charset="0"/>
              </a:rPr>
              <a:t> </a:t>
            </a:r>
            <a:endParaRPr lang="en-CA" sz="2400" dirty="0">
              <a:latin typeface="Times New Roman" panose="02020603050405020304" pitchFamily="18" charset="0"/>
              <a:ea typeface="Times New Roman" panose="02020603050405020304" pitchFamily="18" charset="0"/>
            </a:endParaRPr>
          </a:p>
          <a:p>
            <a:pPr algn="just" fontAlgn="base">
              <a:buSzPct val="100000"/>
              <a:buFont typeface="Symbol" panose="05050102010706020507" pitchFamily="18" charset="2"/>
              <a:buChar char="Þ"/>
              <a:tabLst>
                <a:tab pos="457200" algn="l"/>
              </a:tabLst>
            </a:pPr>
            <a:r>
              <a:rPr lang="en-CA" sz="2400" b="1" dirty="0">
                <a:latin typeface="Times New Roman" panose="02020603050405020304" pitchFamily="18" charset="0"/>
                <a:ea typeface="Times New Roman" panose="02020603050405020304" pitchFamily="18" charset="0"/>
              </a:rPr>
              <a:t> </a:t>
            </a:r>
            <a:r>
              <a:rPr lang="en-CA" sz="2400" dirty="0">
                <a:latin typeface="+mn-lt"/>
                <a:ea typeface="Times New Roman" panose="02020603050405020304" pitchFamily="18" charset="0"/>
              </a:rPr>
              <a:t>Humanitarian actors should </a:t>
            </a:r>
            <a:r>
              <a:rPr lang="da-DK" sz="2400" b="1" dirty="0">
                <a:latin typeface="Calibri" panose="020F0502020204030204" pitchFamily="34" charset="0"/>
                <a:ea typeface="Times New Roman" panose="02020603050405020304" pitchFamily="18" charset="0"/>
              </a:rPr>
              <a:t>i</a:t>
            </a:r>
            <a:r>
              <a:rPr lang="da-DK" sz="2400" b="1" dirty="0">
                <a:effectLst/>
                <a:latin typeface="Calibri" panose="020F0502020204030204" pitchFamily="34" charset="0"/>
                <a:ea typeface="Times New Roman" panose="02020603050405020304" pitchFamily="18" charset="0"/>
              </a:rPr>
              <a:t>ncorporate</a:t>
            </a:r>
            <a:r>
              <a:rPr lang="da-DK" sz="2400" dirty="0">
                <a:effectLst/>
                <a:latin typeface="Calibri" panose="020F0502020204030204" pitchFamily="34" charset="0"/>
                <a:ea typeface="Times New Roman" panose="02020603050405020304" pitchFamily="18" charset="0"/>
              </a:rPr>
              <a:t> </a:t>
            </a:r>
            <a:r>
              <a:rPr lang="da-DK" sz="2400" b="1" dirty="0">
                <a:effectLst/>
                <a:latin typeface="Calibri" panose="020F0502020204030204" pitchFamily="34" charset="0"/>
                <a:ea typeface="Times New Roman" panose="02020603050405020304" pitchFamily="18" charset="0"/>
              </a:rPr>
              <a:t>feasibility analysis for financial inclusion </a:t>
            </a:r>
            <a:r>
              <a:rPr lang="da-DK" sz="2400" dirty="0">
                <a:effectLst/>
                <a:latin typeface="Calibri" panose="020F0502020204030204" pitchFamily="34" charset="0"/>
                <a:ea typeface="Times New Roman" panose="02020603050405020304" pitchFamily="18" charset="0"/>
              </a:rPr>
              <a:t>into design.</a:t>
            </a:r>
            <a:r>
              <a:rPr lang="en-GB" sz="2400" dirty="0">
                <a:effectLst/>
                <a:latin typeface="Calibri" panose="020F0502020204030204" pitchFamily="34" charset="0"/>
                <a:ea typeface="Times New Roman" panose="02020603050405020304" pitchFamily="18" charset="0"/>
              </a:rPr>
              <a:t> </a:t>
            </a:r>
            <a:endParaRPr lang="en-CA" sz="2400" dirty="0">
              <a:effectLst/>
              <a:latin typeface="Times New Roman" panose="02020603050405020304" pitchFamily="18" charset="0"/>
              <a:ea typeface="Times New Roman" panose="02020603050405020304" pitchFamily="18" charset="0"/>
            </a:endParaRPr>
          </a:p>
          <a:p>
            <a:pPr marL="0" indent="0">
              <a:buNone/>
            </a:pPr>
            <a:endParaRPr lang="en-CA" sz="3600" dirty="0"/>
          </a:p>
        </p:txBody>
      </p:sp>
    </p:spTree>
    <p:extLst>
      <p:ext uri="{BB962C8B-B14F-4D97-AF65-F5344CB8AC3E}">
        <p14:creationId xmlns:p14="http://schemas.microsoft.com/office/powerpoint/2010/main" val="2525201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32F341-57C5-ACEB-2E56-C29A65FE7E5E}"/>
              </a:ext>
            </a:extLst>
          </p:cNvPr>
          <p:cNvSpPr>
            <a:spLocks noGrp="1"/>
          </p:cNvSpPr>
          <p:nvPr>
            <p:ph type="title"/>
          </p:nvPr>
        </p:nvSpPr>
        <p:spPr>
          <a:xfrm>
            <a:off x="838200" y="293971"/>
            <a:ext cx="10515600" cy="1325563"/>
          </a:xfrm>
        </p:spPr>
        <p:txBody>
          <a:bodyPr anchor="ctr">
            <a:normAutofit/>
          </a:bodyPr>
          <a:lstStyle/>
          <a:p>
            <a:r>
              <a:rPr lang="en-CA" sz="3600" b="1">
                <a:solidFill>
                  <a:srgbClr val="C00000"/>
                </a:solidFill>
              </a:rPr>
              <a:t>What is the State of the World’s Cash 2023?</a:t>
            </a:r>
            <a:endParaRPr lang="en-ES" sz="3600" b="1">
              <a:solidFill>
                <a:srgbClr val="C00000"/>
              </a:solidFill>
            </a:endParaRPr>
          </a:p>
        </p:txBody>
      </p:sp>
      <p:sp>
        <p:nvSpPr>
          <p:cNvPr id="10" name="Content Placeholder 2">
            <a:extLst>
              <a:ext uri="{FF2B5EF4-FFF2-40B4-BE49-F238E27FC236}">
                <a16:creationId xmlns:a16="http://schemas.microsoft.com/office/drawing/2014/main" id="{66402209-12BF-8B67-89EE-E6CC55AE92E7}"/>
              </a:ext>
            </a:extLst>
          </p:cNvPr>
          <p:cNvSpPr>
            <a:spLocks noGrp="1"/>
          </p:cNvSpPr>
          <p:nvPr>
            <p:ph sz="half" idx="1"/>
          </p:nvPr>
        </p:nvSpPr>
        <p:spPr>
          <a:xfrm>
            <a:off x="5725886" y="1690688"/>
            <a:ext cx="5181600" cy="4351338"/>
          </a:xfrm>
        </p:spPr>
        <p:txBody>
          <a:bodyPr>
            <a:normAutofit/>
          </a:bodyPr>
          <a:lstStyle/>
          <a:p>
            <a:r>
              <a:rPr lang="en-US" sz="2400" b="1"/>
              <a:t>A critical analysis of cash and voucher assistance (CVA) globally</a:t>
            </a:r>
          </a:p>
          <a:p>
            <a:r>
              <a:rPr lang="en-US" sz="2400" b="1"/>
              <a:t>An assessment of progress, challenges and opportunities since 2020</a:t>
            </a:r>
          </a:p>
          <a:p>
            <a:r>
              <a:rPr lang="en-US" sz="2400" b="1"/>
              <a:t>Practical actions to support further progress and address challenges</a:t>
            </a:r>
          </a:p>
          <a:p>
            <a:endParaRPr lang="en-US" sz="2400" b="1"/>
          </a:p>
        </p:txBody>
      </p:sp>
      <p:pic>
        <p:nvPicPr>
          <p:cNvPr id="2" name="Picture 1" descr="A person holding a cup&#10;&#10;Description automatically generated">
            <a:extLst>
              <a:ext uri="{FF2B5EF4-FFF2-40B4-BE49-F238E27FC236}">
                <a16:creationId xmlns:a16="http://schemas.microsoft.com/office/drawing/2014/main" id="{654CE0B9-5380-EE81-5660-5D7C905E527D}"/>
              </a:ext>
            </a:extLst>
          </p:cNvPr>
          <p:cNvPicPr>
            <a:picLocks noChangeAspect="1"/>
          </p:cNvPicPr>
          <p:nvPr/>
        </p:nvPicPr>
        <p:blipFill>
          <a:blip r:embed="rId3"/>
          <a:stretch>
            <a:fillRect/>
          </a:stretch>
        </p:blipFill>
        <p:spPr>
          <a:xfrm>
            <a:off x="1160855" y="1559209"/>
            <a:ext cx="3511916" cy="4933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2139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7194-655E-BB35-1558-13861A086213}"/>
              </a:ext>
            </a:extLst>
          </p:cNvPr>
          <p:cNvSpPr>
            <a:spLocks noGrp="1"/>
          </p:cNvSpPr>
          <p:nvPr>
            <p:ph type="title"/>
          </p:nvPr>
        </p:nvSpPr>
        <p:spPr/>
        <p:txBody>
          <a:bodyPr>
            <a:normAutofit/>
          </a:bodyPr>
          <a:lstStyle/>
          <a:p>
            <a:r>
              <a:rPr lang="en-CA" sz="3600" b="1">
                <a:solidFill>
                  <a:srgbClr val="C00000"/>
                </a:solidFill>
              </a:rPr>
              <a:t>The Basis of the Report</a:t>
            </a:r>
            <a:endParaRPr lang="en-ES" sz="3600" b="1">
              <a:solidFill>
                <a:srgbClr val="C00000"/>
              </a:solidFill>
            </a:endParaRPr>
          </a:p>
        </p:txBody>
      </p:sp>
      <p:sp>
        <p:nvSpPr>
          <p:cNvPr id="3" name="Content Placeholder 2">
            <a:extLst>
              <a:ext uri="{FF2B5EF4-FFF2-40B4-BE49-F238E27FC236}">
                <a16:creationId xmlns:a16="http://schemas.microsoft.com/office/drawing/2014/main" id="{A438D7C2-CB3F-30B0-E769-55B6B336DB88}"/>
              </a:ext>
            </a:extLst>
          </p:cNvPr>
          <p:cNvSpPr>
            <a:spLocks noGrp="1"/>
          </p:cNvSpPr>
          <p:nvPr>
            <p:ph sz="half" idx="1"/>
          </p:nvPr>
        </p:nvSpPr>
        <p:spPr>
          <a:xfrm>
            <a:off x="838200" y="1458913"/>
            <a:ext cx="5049079" cy="4351338"/>
          </a:xfrm>
        </p:spPr>
        <p:txBody>
          <a:bodyPr>
            <a:normAutofit/>
          </a:bodyPr>
          <a:lstStyle/>
          <a:p>
            <a:r>
              <a:rPr lang="en-US" b="1">
                <a:effectLst/>
              </a:rPr>
              <a:t>860 survey responses from CVA practitioners in 4 languages</a:t>
            </a:r>
            <a:endParaRPr lang="en-US" b="1"/>
          </a:p>
          <a:p>
            <a:pPr rtl="0"/>
            <a:r>
              <a:rPr lang="en-US" b="1"/>
              <a:t>99 key informant interviews</a:t>
            </a:r>
          </a:p>
          <a:p>
            <a:pPr rtl="0"/>
            <a:r>
              <a:rPr lang="en-US" b="1">
                <a:effectLst/>
              </a:rPr>
              <a:t>21 focus group discussions</a:t>
            </a:r>
          </a:p>
          <a:p>
            <a:pPr rtl="0"/>
            <a:r>
              <a:rPr lang="en-US" b="1"/>
              <a:t>CVA volume data survey </a:t>
            </a:r>
          </a:p>
          <a:p>
            <a:pPr rtl="0"/>
            <a:r>
              <a:rPr lang="en-US" b="1"/>
              <a:t>Extensive literature review </a:t>
            </a:r>
          </a:p>
          <a:p>
            <a:pPr marL="0" indent="0">
              <a:buNone/>
            </a:pPr>
            <a:endParaRPr lang="en-ES" b="1"/>
          </a:p>
        </p:txBody>
      </p:sp>
      <p:pic>
        <p:nvPicPr>
          <p:cNvPr id="4" name="Picture 3">
            <a:extLst>
              <a:ext uri="{FF2B5EF4-FFF2-40B4-BE49-F238E27FC236}">
                <a16:creationId xmlns:a16="http://schemas.microsoft.com/office/drawing/2014/main" id="{9D1F6E21-F904-3342-A665-3E1DC477303F}"/>
              </a:ext>
            </a:extLst>
          </p:cNvPr>
          <p:cNvPicPr>
            <a:picLocks noChangeAspect="1"/>
          </p:cNvPicPr>
          <p:nvPr/>
        </p:nvPicPr>
        <p:blipFill>
          <a:blip r:embed="rId3"/>
          <a:stretch>
            <a:fillRect/>
          </a:stretch>
        </p:blipFill>
        <p:spPr>
          <a:xfrm>
            <a:off x="5566107" y="92693"/>
            <a:ext cx="6869927" cy="6858000"/>
          </a:xfrm>
          <a:prstGeom prst="rect">
            <a:avLst/>
          </a:prstGeom>
        </p:spPr>
      </p:pic>
    </p:spTree>
    <p:extLst>
      <p:ext uri="{BB962C8B-B14F-4D97-AF65-F5344CB8AC3E}">
        <p14:creationId xmlns:p14="http://schemas.microsoft.com/office/powerpoint/2010/main" val="305362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B870B-E2B0-1865-8DC5-C8B51CF857CC}"/>
              </a:ext>
            </a:extLst>
          </p:cNvPr>
          <p:cNvSpPr>
            <a:spLocks noGrp="1"/>
          </p:cNvSpPr>
          <p:nvPr>
            <p:ph type="title"/>
          </p:nvPr>
        </p:nvSpPr>
        <p:spPr>
          <a:xfrm>
            <a:off x="838200" y="87107"/>
            <a:ext cx="10515600" cy="1325563"/>
          </a:xfrm>
        </p:spPr>
        <p:txBody>
          <a:bodyPr anchor="ctr">
            <a:normAutofit/>
          </a:bodyPr>
          <a:lstStyle/>
          <a:p>
            <a:r>
              <a:rPr lang="en-CA" sz="3600" b="1">
                <a:solidFill>
                  <a:srgbClr val="C00000"/>
                </a:solidFill>
              </a:rPr>
              <a:t>Chapters</a:t>
            </a:r>
          </a:p>
        </p:txBody>
      </p:sp>
      <p:sp>
        <p:nvSpPr>
          <p:cNvPr id="3" name="Content Placeholder 2">
            <a:extLst>
              <a:ext uri="{FF2B5EF4-FFF2-40B4-BE49-F238E27FC236}">
                <a16:creationId xmlns:a16="http://schemas.microsoft.com/office/drawing/2014/main" id="{1E50ED58-CA92-2519-593D-77363F881337}"/>
              </a:ext>
            </a:extLst>
          </p:cNvPr>
          <p:cNvSpPr>
            <a:spLocks noGrp="1"/>
          </p:cNvSpPr>
          <p:nvPr>
            <p:ph sz="half" idx="2"/>
          </p:nvPr>
        </p:nvSpPr>
        <p:spPr>
          <a:xfrm>
            <a:off x="5830730" y="1253331"/>
            <a:ext cx="5667893" cy="4351338"/>
          </a:xfrm>
        </p:spPr>
        <p:txBody>
          <a:bodyPr vert="horz" lIns="91440" tIns="45720" rIns="91440" bIns="45720" rtlCol="0" anchor="t">
            <a:normAutofit lnSpcReduction="10000"/>
          </a:bodyPr>
          <a:lstStyle/>
          <a:p>
            <a:pPr marL="514350" indent="-514350">
              <a:buAutoNum type="arabicPeriod"/>
            </a:pPr>
            <a:r>
              <a:rPr lang="en-CA" sz="2400" b="1"/>
              <a:t>People-centred CVA</a:t>
            </a:r>
          </a:p>
          <a:p>
            <a:pPr marL="514350" indent="-514350">
              <a:buAutoNum type="arabicPeriod"/>
            </a:pPr>
            <a:r>
              <a:rPr lang="en-CA" sz="2400" b="1">
                <a:cs typeface="Futura Medium"/>
              </a:rPr>
              <a:t>CVA volume and growth</a:t>
            </a:r>
          </a:p>
          <a:p>
            <a:pPr marL="514350" indent="-514350">
              <a:buAutoNum type="arabicPeriod"/>
            </a:pPr>
            <a:r>
              <a:rPr lang="en-CA" sz="2400" b="1">
                <a:cs typeface="Futura Medium"/>
              </a:rPr>
              <a:t>Locally led response</a:t>
            </a:r>
            <a:endParaRPr lang="en-CA" sz="2400" b="1"/>
          </a:p>
          <a:p>
            <a:pPr marL="514350" indent="-514350">
              <a:buAutoNum type="arabicPeriod"/>
            </a:pPr>
            <a:r>
              <a:rPr lang="en-CA" sz="2400" b="1">
                <a:cs typeface="Futura Medium"/>
              </a:rPr>
              <a:t>Cash coordination</a:t>
            </a:r>
            <a:endParaRPr lang="en-CA" sz="2400" b="1"/>
          </a:p>
          <a:p>
            <a:pPr marL="514350" indent="-514350">
              <a:buAutoNum type="arabicPeriod"/>
            </a:pPr>
            <a:r>
              <a:rPr lang="en-CA" sz="2400" b="1">
                <a:cs typeface="Futura Medium"/>
              </a:rPr>
              <a:t>Cash preparedness and capacity</a:t>
            </a:r>
          </a:p>
          <a:p>
            <a:pPr marL="514350" indent="-514350">
              <a:buAutoNum type="arabicPeriod"/>
            </a:pPr>
            <a:r>
              <a:rPr lang="en-CA" sz="2400" b="1">
                <a:cs typeface="Futura Medium"/>
              </a:rPr>
              <a:t>Linkages with Social Protection</a:t>
            </a:r>
          </a:p>
          <a:p>
            <a:pPr marL="514350" indent="-514350">
              <a:buAutoNum type="arabicPeriod"/>
            </a:pPr>
            <a:r>
              <a:rPr lang="en-CA" sz="2400" b="1">
                <a:cs typeface="Futura Medium"/>
              </a:rPr>
              <a:t>Data and digitalization</a:t>
            </a:r>
            <a:endParaRPr lang="en-CA" sz="2400" b="1"/>
          </a:p>
          <a:p>
            <a:pPr marL="514350" indent="-514350">
              <a:buAutoNum type="arabicPeriod"/>
            </a:pPr>
            <a:r>
              <a:rPr lang="en-CA" sz="2400" b="1"/>
              <a:t>CVA Design</a:t>
            </a:r>
          </a:p>
          <a:p>
            <a:pPr marL="514350" indent="-514350">
              <a:buAutoNum type="arabicPeriod"/>
            </a:pPr>
            <a:r>
              <a:rPr lang="en-CA" sz="2400" b="1">
                <a:cs typeface="Futura Medium"/>
              </a:rPr>
              <a:t>Climate change and environmental considerations in CVA</a:t>
            </a:r>
          </a:p>
        </p:txBody>
      </p:sp>
      <p:pic>
        <p:nvPicPr>
          <p:cNvPr id="4" name="Picture 3" descr="A person holding a round pan of food&#10;&#10;Description automatically generated">
            <a:extLst>
              <a:ext uri="{FF2B5EF4-FFF2-40B4-BE49-F238E27FC236}">
                <a16:creationId xmlns:a16="http://schemas.microsoft.com/office/drawing/2014/main" id="{B79D8548-7F38-70F8-5031-34CDCDF96B4E}"/>
              </a:ext>
            </a:extLst>
          </p:cNvPr>
          <p:cNvPicPr>
            <a:picLocks noChangeAspect="1"/>
          </p:cNvPicPr>
          <p:nvPr/>
        </p:nvPicPr>
        <p:blipFill>
          <a:blip r:embed="rId3"/>
          <a:stretch>
            <a:fillRect/>
          </a:stretch>
        </p:blipFill>
        <p:spPr>
          <a:xfrm>
            <a:off x="282897" y="1174955"/>
            <a:ext cx="5387858" cy="537648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5A787DF-2F6E-8186-30D9-4FEA6DAF4B82}"/>
              </a:ext>
            </a:extLst>
          </p:cNvPr>
          <p:cNvSpPr txBox="1"/>
          <p:nvPr/>
        </p:nvSpPr>
        <p:spPr>
          <a:xfrm>
            <a:off x="282897" y="6182107"/>
            <a:ext cx="1676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Image: WFP</a:t>
            </a:r>
          </a:p>
        </p:txBody>
      </p:sp>
    </p:spTree>
    <p:extLst>
      <p:ext uri="{BB962C8B-B14F-4D97-AF65-F5344CB8AC3E}">
        <p14:creationId xmlns:p14="http://schemas.microsoft.com/office/powerpoint/2010/main" val="21048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7142D2-4D73-52AA-4928-CA6E8CFD8BF2}"/>
              </a:ext>
            </a:extLst>
          </p:cNvPr>
          <p:cNvSpPr>
            <a:spLocks noGrp="1"/>
          </p:cNvSpPr>
          <p:nvPr>
            <p:ph type="title"/>
          </p:nvPr>
        </p:nvSpPr>
        <p:spPr/>
        <p:txBody>
          <a:bodyPr/>
          <a:lstStyle/>
          <a:p>
            <a:r>
              <a:rPr lang="en-CA" b="1"/>
              <a:t>Chapter 8: </a:t>
            </a:r>
            <a:br>
              <a:rPr lang="en-CA" b="1"/>
            </a:br>
            <a:r>
              <a:rPr lang="en-CA" b="1"/>
              <a:t>CVA Design</a:t>
            </a:r>
            <a:endParaRPr lang="en-ES" b="1"/>
          </a:p>
        </p:txBody>
      </p:sp>
    </p:spTree>
    <p:extLst>
      <p:ext uri="{BB962C8B-B14F-4D97-AF65-F5344CB8AC3E}">
        <p14:creationId xmlns:p14="http://schemas.microsoft.com/office/powerpoint/2010/main" val="92130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15D7-CC2D-9B0A-C56D-C47477132291}"/>
              </a:ext>
            </a:extLst>
          </p:cNvPr>
          <p:cNvSpPr>
            <a:spLocks noGrp="1"/>
          </p:cNvSpPr>
          <p:nvPr>
            <p:ph type="title"/>
          </p:nvPr>
        </p:nvSpPr>
        <p:spPr>
          <a:xfrm>
            <a:off x="838200" y="18255"/>
            <a:ext cx="10515600" cy="1325563"/>
          </a:xfrm>
        </p:spPr>
        <p:txBody>
          <a:bodyPr>
            <a:normAutofit/>
          </a:bodyPr>
          <a:lstStyle/>
          <a:p>
            <a:r>
              <a:rPr lang="en-CA" sz="3600" b="1">
                <a:solidFill>
                  <a:srgbClr val="C00000"/>
                </a:solidFill>
              </a:rPr>
              <a:t>Main Findings</a:t>
            </a:r>
          </a:p>
        </p:txBody>
      </p:sp>
      <p:sp>
        <p:nvSpPr>
          <p:cNvPr id="5" name="Content Placeholder 2">
            <a:extLst>
              <a:ext uri="{FF2B5EF4-FFF2-40B4-BE49-F238E27FC236}">
                <a16:creationId xmlns:a16="http://schemas.microsoft.com/office/drawing/2014/main" id="{C0D0A73A-E048-07F7-5430-6FFF139EE519}"/>
              </a:ext>
            </a:extLst>
          </p:cNvPr>
          <p:cNvSpPr>
            <a:spLocks noGrp="1"/>
          </p:cNvSpPr>
          <p:nvPr>
            <p:ph sz="half" idx="2"/>
          </p:nvPr>
        </p:nvSpPr>
        <p:spPr>
          <a:xfrm>
            <a:off x="838200" y="2694946"/>
            <a:ext cx="4171167" cy="5083175"/>
          </a:xfrm>
        </p:spPr>
        <p:txBody>
          <a:bodyPr vert="horz" lIns="91440" tIns="45720" rIns="91440" bIns="45720" rtlCol="0" anchor="t">
            <a:normAutofit/>
          </a:bodyPr>
          <a:lstStyle/>
          <a:p>
            <a:pPr marL="0" lvl="0" indent="0">
              <a:lnSpc>
                <a:spcPct val="107000"/>
              </a:lnSpc>
              <a:buNone/>
            </a:pPr>
            <a:r>
              <a:rPr lang="en-US" b="1" kern="100">
                <a:effectLst/>
                <a:latin typeface="Calibri" panose="020F0502020204030204" pitchFamily="34" charset="0"/>
                <a:ea typeface="Calibri" panose="020F0502020204030204" pitchFamily="34" charset="0"/>
                <a:cs typeface="Times New Roman" panose="02020603050405020304" pitchFamily="18" charset="0"/>
              </a:rPr>
              <a:t>MPC has increased but not to the extent anticipated</a:t>
            </a:r>
            <a:endParaRPr lang="en-US"/>
          </a:p>
        </p:txBody>
      </p:sp>
      <p:pic>
        <p:nvPicPr>
          <p:cNvPr id="4" name="Picture 3" descr="A hand holding a square icon&#10;&#10;Description automatically generated">
            <a:extLst>
              <a:ext uri="{FF2B5EF4-FFF2-40B4-BE49-F238E27FC236}">
                <a16:creationId xmlns:a16="http://schemas.microsoft.com/office/drawing/2014/main" id="{AEDD0FA5-6855-F72C-32F2-DBCC2BFDF3F2}"/>
              </a:ext>
            </a:extLst>
          </p:cNvPr>
          <p:cNvPicPr>
            <a:picLocks noChangeAspect="1"/>
          </p:cNvPicPr>
          <p:nvPr/>
        </p:nvPicPr>
        <p:blipFill>
          <a:blip r:embed="rId3"/>
          <a:stretch>
            <a:fillRect/>
          </a:stretch>
        </p:blipFill>
        <p:spPr>
          <a:xfrm>
            <a:off x="4738802" y="571501"/>
            <a:ext cx="6059826" cy="6059826"/>
          </a:xfrm>
          <a:prstGeom prst="rect">
            <a:avLst/>
          </a:prstGeom>
        </p:spPr>
      </p:pic>
    </p:spTree>
    <p:extLst>
      <p:ext uri="{BB962C8B-B14F-4D97-AF65-F5344CB8AC3E}">
        <p14:creationId xmlns:p14="http://schemas.microsoft.com/office/powerpoint/2010/main" val="304795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15D7-CC2D-9B0A-C56D-C47477132291}"/>
              </a:ext>
            </a:extLst>
          </p:cNvPr>
          <p:cNvSpPr>
            <a:spLocks noGrp="1"/>
          </p:cNvSpPr>
          <p:nvPr>
            <p:ph type="title"/>
          </p:nvPr>
        </p:nvSpPr>
        <p:spPr>
          <a:xfrm>
            <a:off x="838200" y="18255"/>
            <a:ext cx="10515600" cy="1325563"/>
          </a:xfrm>
        </p:spPr>
        <p:txBody>
          <a:bodyPr>
            <a:normAutofit/>
          </a:bodyPr>
          <a:lstStyle/>
          <a:p>
            <a:r>
              <a:rPr lang="en-CA" sz="3600" b="1">
                <a:solidFill>
                  <a:srgbClr val="C00000"/>
                </a:solidFill>
              </a:rPr>
              <a:t>Main Findings</a:t>
            </a:r>
          </a:p>
        </p:txBody>
      </p:sp>
      <p:sp>
        <p:nvSpPr>
          <p:cNvPr id="5" name="Content Placeholder 2">
            <a:extLst>
              <a:ext uri="{FF2B5EF4-FFF2-40B4-BE49-F238E27FC236}">
                <a16:creationId xmlns:a16="http://schemas.microsoft.com/office/drawing/2014/main" id="{C0D0A73A-E048-07F7-5430-6FFF139EE519}"/>
              </a:ext>
            </a:extLst>
          </p:cNvPr>
          <p:cNvSpPr>
            <a:spLocks noGrp="1"/>
          </p:cNvSpPr>
          <p:nvPr>
            <p:ph sz="half" idx="2"/>
          </p:nvPr>
        </p:nvSpPr>
        <p:spPr>
          <a:xfrm>
            <a:off x="783022" y="883990"/>
            <a:ext cx="3802122" cy="5083175"/>
          </a:xfrm>
        </p:spPr>
        <p:txBody>
          <a:bodyPr>
            <a:normAutofit/>
          </a:bodyPr>
          <a:lstStyle/>
          <a:p>
            <a:pPr marL="342900" lvl="0" indent="-342900">
              <a:lnSpc>
                <a:spcPct val="107000"/>
              </a:lnSpc>
              <a:spcAft>
                <a:spcPts val="800"/>
              </a:spcAft>
              <a:buFont typeface="Symbol" panose="05050102010706020507" pitchFamily="18" charset="2"/>
              <a:buChar char=""/>
            </a:pPr>
            <a:endParaRPr lang="en-US" b="1" kern="1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b="1" kern="100">
                <a:latin typeface="Calibri" panose="020F0502020204030204" pitchFamily="34" charset="0"/>
                <a:ea typeface="Calibri" panose="020F0502020204030204" pitchFamily="34" charset="0"/>
                <a:cs typeface="Times New Roman" panose="02020603050405020304" pitchFamily="18" charset="0"/>
              </a:rPr>
              <a:t>Lack of multisectoral needs assessments and analysis remains a barrier  </a:t>
            </a:r>
          </a:p>
        </p:txBody>
      </p:sp>
      <p:pic>
        <p:nvPicPr>
          <p:cNvPr id="11" name="Picture 10" descr="A screenshot of a graph">
            <a:extLst>
              <a:ext uri="{FF2B5EF4-FFF2-40B4-BE49-F238E27FC236}">
                <a16:creationId xmlns:a16="http://schemas.microsoft.com/office/drawing/2014/main" id="{9C7D54BA-B4F2-8413-43BF-E66A1CEA754B}"/>
              </a:ext>
            </a:extLst>
          </p:cNvPr>
          <p:cNvPicPr>
            <a:picLocks noChangeAspect="1"/>
          </p:cNvPicPr>
          <p:nvPr/>
        </p:nvPicPr>
        <p:blipFill>
          <a:blip r:embed="rId3"/>
          <a:stretch>
            <a:fillRect/>
          </a:stretch>
        </p:blipFill>
        <p:spPr>
          <a:xfrm>
            <a:off x="4716522" y="2092876"/>
            <a:ext cx="6832079" cy="2888557"/>
          </a:xfrm>
          <a:prstGeom prst="rect">
            <a:avLst/>
          </a:prstGeom>
        </p:spPr>
      </p:pic>
      <p:sp>
        <p:nvSpPr>
          <p:cNvPr id="12" name="TextBox 11">
            <a:extLst>
              <a:ext uri="{FF2B5EF4-FFF2-40B4-BE49-F238E27FC236}">
                <a16:creationId xmlns:a16="http://schemas.microsoft.com/office/drawing/2014/main" id="{0E387431-789B-C347-0658-058010C9FDA9}"/>
              </a:ext>
            </a:extLst>
          </p:cNvPr>
          <p:cNvSpPr txBox="1"/>
          <p:nvPr/>
        </p:nvSpPr>
        <p:spPr>
          <a:xfrm>
            <a:off x="6096000" y="1785099"/>
            <a:ext cx="453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prstClr val="black"/>
                </a:solidFill>
                <a:effectLst/>
                <a:uLnTx/>
                <a:uFillTx/>
                <a:latin typeface="Calibri" panose="020F0502020204030204"/>
                <a:ea typeface="+mn-ea"/>
                <a:cs typeface="+mn-cs"/>
              </a:rPr>
              <a:t>Perceived Challenges to Increasing MPC</a:t>
            </a:r>
          </a:p>
        </p:txBody>
      </p:sp>
    </p:spTree>
    <p:extLst>
      <p:ext uri="{BB962C8B-B14F-4D97-AF65-F5344CB8AC3E}">
        <p14:creationId xmlns:p14="http://schemas.microsoft.com/office/powerpoint/2010/main" val="2663344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15D7-CC2D-9B0A-C56D-C47477132291}"/>
              </a:ext>
            </a:extLst>
          </p:cNvPr>
          <p:cNvSpPr>
            <a:spLocks noGrp="1"/>
          </p:cNvSpPr>
          <p:nvPr>
            <p:ph type="title"/>
          </p:nvPr>
        </p:nvSpPr>
        <p:spPr>
          <a:xfrm>
            <a:off x="838200" y="18255"/>
            <a:ext cx="10515600" cy="1325563"/>
          </a:xfrm>
        </p:spPr>
        <p:txBody>
          <a:bodyPr>
            <a:normAutofit/>
          </a:bodyPr>
          <a:lstStyle/>
          <a:p>
            <a:r>
              <a:rPr lang="en-CA" sz="3600" b="1">
                <a:solidFill>
                  <a:srgbClr val="C00000"/>
                </a:solidFill>
              </a:rPr>
              <a:t>Main Findings</a:t>
            </a:r>
          </a:p>
        </p:txBody>
      </p:sp>
      <p:sp>
        <p:nvSpPr>
          <p:cNvPr id="5" name="Content Placeholder 2">
            <a:extLst>
              <a:ext uri="{FF2B5EF4-FFF2-40B4-BE49-F238E27FC236}">
                <a16:creationId xmlns:a16="http://schemas.microsoft.com/office/drawing/2014/main" id="{C0D0A73A-E048-07F7-5430-6FFF139EE519}"/>
              </a:ext>
            </a:extLst>
          </p:cNvPr>
          <p:cNvSpPr>
            <a:spLocks noGrp="1"/>
          </p:cNvSpPr>
          <p:nvPr>
            <p:ph sz="half" idx="2"/>
          </p:nvPr>
        </p:nvSpPr>
        <p:spPr>
          <a:xfrm>
            <a:off x="914400" y="1343818"/>
            <a:ext cx="3806042" cy="5083175"/>
          </a:xfrm>
        </p:spPr>
        <p:txBody>
          <a:bodyPr>
            <a:normAutofit/>
          </a:bodyPr>
          <a:lstStyle/>
          <a:p>
            <a:pPr marL="342900" lvl="0" indent="-342900">
              <a:lnSpc>
                <a:spcPct val="107000"/>
              </a:lnSpc>
              <a:spcAft>
                <a:spcPts val="800"/>
              </a:spcAft>
              <a:buFont typeface="Symbol" panose="05050102010706020507" pitchFamily="18" charset="2"/>
              <a:buChar char=""/>
            </a:pPr>
            <a:r>
              <a:rPr lang="en-US" b="1" kern="100">
                <a:latin typeface="Calibri" panose="020F0502020204030204" pitchFamily="34" charset="0"/>
                <a:ea typeface="Calibri" panose="020F0502020204030204" pitchFamily="34" charset="0"/>
                <a:cs typeface="Times New Roman" panose="02020603050405020304" pitchFamily="18" charset="0"/>
              </a:rPr>
              <a:t>Lack of multisectoral needs assessments and analysis remains a barrier  </a:t>
            </a:r>
          </a:p>
          <a:p>
            <a:pPr marL="342900" lvl="0" indent="-342900">
              <a:lnSpc>
                <a:spcPct val="107000"/>
              </a:lnSpc>
              <a:spcAft>
                <a:spcPts val="800"/>
              </a:spcAft>
              <a:buFont typeface="Symbol" panose="05050102010706020507" pitchFamily="18" charset="2"/>
              <a:buChar char=""/>
            </a:pPr>
            <a:r>
              <a:rPr lang="en-US" b="1" kern="100">
                <a:effectLst/>
                <a:latin typeface="Calibri" panose="020F0502020204030204" pitchFamily="34" charset="0"/>
                <a:ea typeface="Calibri" panose="020F0502020204030204" pitchFamily="34" charset="0"/>
                <a:cs typeface="Times New Roman" panose="02020603050405020304" pitchFamily="18" charset="0"/>
              </a:rPr>
              <a:t>Concerns remain regarding the extent to which MPC achieves sector-specific outcomes  </a:t>
            </a:r>
          </a:p>
        </p:txBody>
      </p:sp>
      <p:pic>
        <p:nvPicPr>
          <p:cNvPr id="7" name="Picture 6" descr="A graph of a number of people">
            <a:extLst>
              <a:ext uri="{FF2B5EF4-FFF2-40B4-BE49-F238E27FC236}">
                <a16:creationId xmlns:a16="http://schemas.microsoft.com/office/drawing/2014/main" id="{8FFFFAD5-51D9-0757-15ED-E0A8C09DB4A9}"/>
              </a:ext>
            </a:extLst>
          </p:cNvPr>
          <p:cNvPicPr>
            <a:picLocks noChangeAspect="1"/>
          </p:cNvPicPr>
          <p:nvPr/>
        </p:nvPicPr>
        <p:blipFill>
          <a:blip r:embed="rId3"/>
          <a:stretch>
            <a:fillRect/>
          </a:stretch>
        </p:blipFill>
        <p:spPr>
          <a:xfrm>
            <a:off x="6189917" y="1448672"/>
            <a:ext cx="3960656" cy="3960656"/>
          </a:xfrm>
          <a:prstGeom prst="rect">
            <a:avLst/>
          </a:prstGeom>
        </p:spPr>
      </p:pic>
    </p:spTree>
    <p:extLst>
      <p:ext uri="{BB962C8B-B14F-4D97-AF65-F5344CB8AC3E}">
        <p14:creationId xmlns:p14="http://schemas.microsoft.com/office/powerpoint/2010/main" val="237229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15D7-CC2D-9B0A-C56D-C47477132291}"/>
              </a:ext>
            </a:extLst>
          </p:cNvPr>
          <p:cNvSpPr>
            <a:spLocks noGrp="1"/>
          </p:cNvSpPr>
          <p:nvPr>
            <p:ph type="title"/>
          </p:nvPr>
        </p:nvSpPr>
        <p:spPr>
          <a:xfrm>
            <a:off x="838200" y="18255"/>
            <a:ext cx="10515600" cy="1325563"/>
          </a:xfrm>
        </p:spPr>
        <p:txBody>
          <a:bodyPr>
            <a:normAutofit/>
          </a:bodyPr>
          <a:lstStyle/>
          <a:p>
            <a:r>
              <a:rPr lang="en-CA" sz="3600" b="1">
                <a:solidFill>
                  <a:srgbClr val="C00000"/>
                </a:solidFill>
              </a:rPr>
              <a:t>Main Findings</a:t>
            </a:r>
          </a:p>
        </p:txBody>
      </p:sp>
      <p:sp>
        <p:nvSpPr>
          <p:cNvPr id="3" name="Content Placeholder 2">
            <a:extLst>
              <a:ext uri="{FF2B5EF4-FFF2-40B4-BE49-F238E27FC236}">
                <a16:creationId xmlns:a16="http://schemas.microsoft.com/office/drawing/2014/main" id="{48A36C74-8BF3-1FAB-C7AE-499040E3F0DD}"/>
              </a:ext>
            </a:extLst>
          </p:cNvPr>
          <p:cNvSpPr>
            <a:spLocks noGrp="1"/>
          </p:cNvSpPr>
          <p:nvPr>
            <p:ph sz="half" idx="1"/>
          </p:nvPr>
        </p:nvSpPr>
        <p:spPr>
          <a:xfrm>
            <a:off x="838200" y="2225478"/>
            <a:ext cx="4297471" cy="2037408"/>
          </a:xfrm>
        </p:spPr>
        <p:txBody>
          <a:bodyPr/>
          <a:lstStyle/>
          <a:p>
            <a:pPr marL="0" indent="0">
              <a:buNone/>
            </a:pPr>
            <a:r>
              <a:rPr lang="en-US" b="1" dirty="0">
                <a:latin typeface="+mn-lt"/>
              </a:rPr>
              <a:t>The limitations of standardized transfer values are increasingly recognized</a:t>
            </a:r>
          </a:p>
          <a:p>
            <a:pPr marL="0" indent="0">
              <a:buNone/>
            </a:pPr>
            <a:endParaRPr lang="en-US" b="1" dirty="0">
              <a:latin typeface="+mn-lt"/>
            </a:endParaRPr>
          </a:p>
          <a:p>
            <a:pPr marL="0" indent="0">
              <a:buNone/>
            </a:pPr>
            <a:endParaRPr lang="en-CA" dirty="0">
              <a:latin typeface="+mn-lt"/>
            </a:endParaRPr>
          </a:p>
        </p:txBody>
      </p:sp>
      <p:pic>
        <p:nvPicPr>
          <p:cNvPr id="9" name="Content Placeholder 8" descr="A group of people with different poses&#10;&#10;Description automatically generated">
            <a:extLst>
              <a:ext uri="{FF2B5EF4-FFF2-40B4-BE49-F238E27FC236}">
                <a16:creationId xmlns:a16="http://schemas.microsoft.com/office/drawing/2014/main" id="{4C5031B4-10AD-4392-CD35-01E8E7403FEC}"/>
              </a:ext>
            </a:extLst>
          </p:cNvPr>
          <p:cNvPicPr>
            <a:picLocks noGrp="1" noChangeAspect="1"/>
          </p:cNvPicPr>
          <p:nvPr>
            <p:ph sz="half" idx="2"/>
          </p:nvPr>
        </p:nvPicPr>
        <p:blipFill>
          <a:blip r:embed="rId3"/>
          <a:stretch>
            <a:fillRect/>
          </a:stretch>
        </p:blipFill>
        <p:spPr>
          <a:xfrm>
            <a:off x="4784271" y="22565"/>
            <a:ext cx="6154398" cy="6154398"/>
          </a:xfrm>
        </p:spPr>
      </p:pic>
    </p:spTree>
    <p:extLst>
      <p:ext uri="{BB962C8B-B14F-4D97-AF65-F5344CB8AC3E}">
        <p14:creationId xmlns:p14="http://schemas.microsoft.com/office/powerpoint/2010/main" val="24637393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LP-StateOfTheWorldsCash" id="{48BBBF76-851E-8040-8C4B-994C5DD33EB7}" vid="{C3E40407-8295-A74A-9153-320081F1F9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2654</TotalTime>
  <Words>4427</Words>
  <Application>Microsoft Office PowerPoint</Application>
  <PresentationFormat>Widescreen</PresentationFormat>
  <Paragraphs>120</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Arial</vt:lpstr>
      <vt:lpstr>Calibri</vt:lpstr>
      <vt:lpstr>Futura Medium</vt:lpstr>
      <vt:lpstr>inherit</vt:lpstr>
      <vt:lpstr>Lato</vt:lpstr>
      <vt:lpstr>Myriad Pro</vt:lpstr>
      <vt:lpstr>Symbol</vt:lpstr>
      <vt:lpstr>Times New Roman</vt:lpstr>
      <vt:lpstr>1_Office Theme</vt:lpstr>
      <vt:lpstr>State of the World’s Cash Report 2023: Presentation by Chapter</vt:lpstr>
      <vt:lpstr>What is the State of the World’s Cash 2023?</vt:lpstr>
      <vt:lpstr>The Basis of the Report</vt:lpstr>
      <vt:lpstr>Chapters</vt:lpstr>
      <vt:lpstr>Chapter 8:  CVA Design</vt:lpstr>
      <vt:lpstr>Main Findings</vt:lpstr>
      <vt:lpstr>Main Findings</vt:lpstr>
      <vt:lpstr>Main Findings</vt:lpstr>
      <vt:lpstr>Main Findings</vt:lpstr>
      <vt:lpstr>Main Findings</vt:lpstr>
      <vt:lpstr>Main Findings</vt:lpstr>
      <vt:lpstr>Main Findings</vt:lpstr>
      <vt:lpstr>Main Findings</vt:lpstr>
      <vt:lpstr>Strategic Debates</vt:lpstr>
      <vt:lpstr>Priority 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World’s Cash Report 2023: Presentation by Chapter</dc:title>
  <dc:creator>Ruth McCormack</dc:creator>
  <cp:lastModifiedBy>Ruth McCormack</cp:lastModifiedBy>
  <cp:revision>1</cp:revision>
  <dcterms:created xsi:type="dcterms:W3CDTF">2024-01-23T15:49:06Z</dcterms:created>
  <dcterms:modified xsi:type="dcterms:W3CDTF">2024-02-26T17:48:12Z</dcterms:modified>
</cp:coreProperties>
</file>